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 id="2147483675" r:id="rId6"/>
  </p:sldMasterIdLst>
  <p:notesMasterIdLst>
    <p:notesMasterId r:id="rId62"/>
  </p:notesMasterIdLst>
  <p:sldIdLst>
    <p:sldId id="360" r:id="rId7"/>
    <p:sldId id="375" r:id="rId8"/>
    <p:sldId id="351" r:id="rId9"/>
    <p:sldId id="352" r:id="rId10"/>
    <p:sldId id="353" r:id="rId11"/>
    <p:sldId id="354" r:id="rId12"/>
    <p:sldId id="355" r:id="rId13"/>
    <p:sldId id="356" r:id="rId14"/>
    <p:sldId id="390" r:id="rId15"/>
    <p:sldId id="256" r:id="rId16"/>
    <p:sldId id="335" r:id="rId17"/>
    <p:sldId id="336" r:id="rId18"/>
    <p:sldId id="337" r:id="rId19"/>
    <p:sldId id="388" r:id="rId20"/>
    <p:sldId id="339" r:id="rId21"/>
    <p:sldId id="340" r:id="rId22"/>
    <p:sldId id="341" r:id="rId23"/>
    <p:sldId id="342" r:id="rId24"/>
    <p:sldId id="343" r:id="rId25"/>
    <p:sldId id="378" r:id="rId26"/>
    <p:sldId id="264" r:id="rId27"/>
    <p:sldId id="376" r:id="rId28"/>
    <p:sldId id="349" r:id="rId29"/>
    <p:sldId id="344" r:id="rId30"/>
    <p:sldId id="347" r:id="rId31"/>
    <p:sldId id="346" r:id="rId32"/>
    <p:sldId id="345" r:id="rId33"/>
    <p:sldId id="266" r:id="rId34"/>
    <p:sldId id="309" r:id="rId35"/>
    <p:sldId id="311" r:id="rId36"/>
    <p:sldId id="312" r:id="rId37"/>
    <p:sldId id="313" r:id="rId38"/>
    <p:sldId id="314" r:id="rId39"/>
    <p:sldId id="315" r:id="rId40"/>
    <p:sldId id="316" r:id="rId41"/>
    <p:sldId id="317" r:id="rId42"/>
    <p:sldId id="369" r:id="rId43"/>
    <p:sldId id="318" r:id="rId44"/>
    <p:sldId id="323" r:id="rId45"/>
    <p:sldId id="327" r:id="rId46"/>
    <p:sldId id="391" r:id="rId47"/>
    <p:sldId id="359" r:id="rId48"/>
    <p:sldId id="385" r:id="rId49"/>
    <p:sldId id="368" r:id="rId50"/>
    <p:sldId id="373" r:id="rId51"/>
    <p:sldId id="379" r:id="rId52"/>
    <p:sldId id="370" r:id="rId53"/>
    <p:sldId id="381" r:id="rId54"/>
    <p:sldId id="383" r:id="rId55"/>
    <p:sldId id="384" r:id="rId56"/>
    <p:sldId id="331" r:id="rId57"/>
    <p:sldId id="357" r:id="rId58"/>
    <p:sldId id="358" r:id="rId59"/>
    <p:sldId id="362" r:id="rId60"/>
    <p:sldId id="38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DF0"/>
    <a:srgbClr val="82F5DE"/>
    <a:srgbClr val="27F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_rels/data5.xml.rels><?xml version="1.0" encoding="UTF-8" standalone="yes"?>
<Relationships xmlns="http://schemas.openxmlformats.org/package/2006/relationships"><Relationship Id="rId1" Type="http://schemas.openxmlformats.org/officeDocument/2006/relationships/image" Target="../media/image210.pn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5" Type="http://schemas.openxmlformats.org/officeDocument/2006/relationships/image" Target="../media/image25.sv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5" Type="http://schemas.openxmlformats.org/officeDocument/2006/relationships/image" Target="../media/image25.sv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E6D95-DBBF-48D2-9398-25CE1C7BD16E}" type="doc">
      <dgm:prSet loTypeId="urn:microsoft.com/office/officeart/2005/8/layout/default" loCatId="list" qsTypeId="urn:microsoft.com/office/officeart/2005/8/quickstyle/simple1" qsCatId="simple" csTypeId="urn:microsoft.com/office/officeart/2005/8/colors/colorful5" csCatId="colorful" phldr="1"/>
      <dgm:spPr/>
    </dgm:pt>
    <dgm:pt modelId="{F8AA1EF9-66BA-4A16-9644-A1FBF8544F40}">
      <dgm:prSet phldrT="[Text]"/>
      <dgm:spPr/>
      <dgm:t>
        <a:bodyPr/>
        <a:lstStyle/>
        <a:p>
          <a:r>
            <a:rPr lang="en-IN" b="0" i="0" baseline="0"/>
            <a:t>To determine whether malnutrition affects post operative survival of </a:t>
          </a:r>
          <a:r>
            <a:rPr lang="en-IN" b="0" i="0" baseline="0">
              <a:latin typeface="Georgia Pro Cond Light"/>
            </a:rPr>
            <a:t>patients</a:t>
          </a:r>
          <a:r>
            <a:rPr lang="en-IN" b="0" i="0" baseline="0"/>
            <a:t> who have gone through elective cardiac surgery.</a:t>
          </a:r>
          <a:endParaRPr lang="en-IN"/>
        </a:p>
      </dgm:t>
    </dgm:pt>
    <dgm:pt modelId="{0E335396-0BFA-4246-9377-B8B3FDFB2AB4}" type="parTrans" cxnId="{60C96A66-800B-4A8C-88B7-7D22B3F7A87B}">
      <dgm:prSet/>
      <dgm:spPr/>
      <dgm:t>
        <a:bodyPr/>
        <a:lstStyle/>
        <a:p>
          <a:endParaRPr lang="en-IN"/>
        </a:p>
      </dgm:t>
    </dgm:pt>
    <dgm:pt modelId="{F37EE18C-50B1-4345-A44B-8ADF03A5F616}" type="sibTrans" cxnId="{60C96A66-800B-4A8C-88B7-7D22B3F7A87B}">
      <dgm:prSet/>
      <dgm:spPr/>
      <dgm:t>
        <a:bodyPr/>
        <a:lstStyle/>
        <a:p>
          <a:endParaRPr lang="en-IN"/>
        </a:p>
      </dgm:t>
    </dgm:pt>
    <dgm:pt modelId="{E18FB22D-7059-47AC-994D-F1150CB44E50}">
      <dgm:prSet phldrT="[Text]"/>
      <dgm:spPr/>
      <dgm:t>
        <a:bodyPr/>
        <a:lstStyle/>
        <a:p>
          <a:r>
            <a:rPr lang="en-IN" b="0" i="0" baseline="0"/>
            <a:t>To improve clinical practice and modify malnutrition associated outcomes.</a:t>
          </a:r>
          <a:endParaRPr lang="en-IN"/>
        </a:p>
      </dgm:t>
    </dgm:pt>
    <dgm:pt modelId="{FD0CBCBB-092A-4D8D-A168-59A44825379F}" type="parTrans" cxnId="{6CFFB7DC-E3AB-4287-94EB-FB8DCA9A9DF1}">
      <dgm:prSet/>
      <dgm:spPr/>
      <dgm:t>
        <a:bodyPr/>
        <a:lstStyle/>
        <a:p>
          <a:endParaRPr lang="en-IN"/>
        </a:p>
      </dgm:t>
    </dgm:pt>
    <dgm:pt modelId="{C4A928B5-C1BD-4FE4-AB0D-FE78D098076B}" type="sibTrans" cxnId="{6CFFB7DC-E3AB-4287-94EB-FB8DCA9A9DF1}">
      <dgm:prSet/>
      <dgm:spPr/>
      <dgm:t>
        <a:bodyPr/>
        <a:lstStyle/>
        <a:p>
          <a:endParaRPr lang="en-IN"/>
        </a:p>
      </dgm:t>
    </dgm:pt>
    <dgm:pt modelId="{ACBB3774-9EF3-416B-B0C1-8CB1670E2974}">
      <dgm:prSet phldrT="[Text]"/>
      <dgm:spPr/>
      <dgm:t>
        <a:bodyPr/>
        <a:lstStyle/>
        <a:p>
          <a:r>
            <a:rPr lang="en-IN"/>
            <a:t>To determine whether any parameters other than malnutrition affect the survival of the subjects.</a:t>
          </a:r>
        </a:p>
      </dgm:t>
    </dgm:pt>
    <dgm:pt modelId="{F53C607B-25FF-46B9-8DB5-8360CE3C8494}" type="parTrans" cxnId="{335FEBA6-17F4-40CF-98EF-B2BA28310B01}">
      <dgm:prSet/>
      <dgm:spPr/>
      <dgm:t>
        <a:bodyPr/>
        <a:lstStyle/>
        <a:p>
          <a:endParaRPr lang="en-IN"/>
        </a:p>
      </dgm:t>
    </dgm:pt>
    <dgm:pt modelId="{F0D32CB9-ECDE-459A-9107-BC31A8F7D159}" type="sibTrans" cxnId="{335FEBA6-17F4-40CF-98EF-B2BA28310B01}">
      <dgm:prSet/>
      <dgm:spPr/>
      <dgm:t>
        <a:bodyPr/>
        <a:lstStyle/>
        <a:p>
          <a:endParaRPr lang="en-IN"/>
        </a:p>
      </dgm:t>
    </dgm:pt>
    <dgm:pt modelId="{995F2225-E6B1-4FB1-A3EA-C64CB920D1FF}" type="pres">
      <dgm:prSet presAssocID="{528E6D95-DBBF-48D2-9398-25CE1C7BD16E}" presName="diagram" presStyleCnt="0">
        <dgm:presLayoutVars>
          <dgm:dir/>
          <dgm:resizeHandles val="exact"/>
        </dgm:presLayoutVars>
      </dgm:prSet>
      <dgm:spPr/>
    </dgm:pt>
    <dgm:pt modelId="{F41AD92A-869A-4BE3-8940-18496F2AB699}" type="pres">
      <dgm:prSet presAssocID="{F8AA1EF9-66BA-4A16-9644-A1FBF8544F40}" presName="node" presStyleLbl="node1" presStyleIdx="0" presStyleCnt="3">
        <dgm:presLayoutVars>
          <dgm:bulletEnabled val="1"/>
        </dgm:presLayoutVars>
      </dgm:prSet>
      <dgm:spPr/>
    </dgm:pt>
    <dgm:pt modelId="{E525F140-6078-49DC-BB87-5E135A84944A}" type="pres">
      <dgm:prSet presAssocID="{F37EE18C-50B1-4345-A44B-8ADF03A5F616}" presName="sibTrans" presStyleCnt="0"/>
      <dgm:spPr/>
    </dgm:pt>
    <dgm:pt modelId="{9A6D6B53-F314-4A50-8126-11E944A80657}" type="pres">
      <dgm:prSet presAssocID="{E18FB22D-7059-47AC-994D-F1150CB44E50}" presName="node" presStyleLbl="node1" presStyleIdx="1" presStyleCnt="3">
        <dgm:presLayoutVars>
          <dgm:bulletEnabled val="1"/>
        </dgm:presLayoutVars>
      </dgm:prSet>
      <dgm:spPr/>
    </dgm:pt>
    <dgm:pt modelId="{0EBA7BDB-224F-419D-B333-2C282F74FF45}" type="pres">
      <dgm:prSet presAssocID="{C4A928B5-C1BD-4FE4-AB0D-FE78D098076B}" presName="sibTrans" presStyleCnt="0"/>
      <dgm:spPr/>
    </dgm:pt>
    <dgm:pt modelId="{EAC0F159-589A-426D-9F6B-B4E82B354C63}" type="pres">
      <dgm:prSet presAssocID="{ACBB3774-9EF3-416B-B0C1-8CB1670E2974}" presName="node" presStyleLbl="node1" presStyleIdx="2" presStyleCnt="3">
        <dgm:presLayoutVars>
          <dgm:bulletEnabled val="1"/>
        </dgm:presLayoutVars>
      </dgm:prSet>
      <dgm:spPr/>
    </dgm:pt>
  </dgm:ptLst>
  <dgm:cxnLst>
    <dgm:cxn modelId="{CD109015-F9D2-464C-AC50-E70F9F34E38D}" type="presOf" srcId="{528E6D95-DBBF-48D2-9398-25CE1C7BD16E}" destId="{995F2225-E6B1-4FB1-A3EA-C64CB920D1FF}" srcOrd="0" destOrd="0" presId="urn:microsoft.com/office/officeart/2005/8/layout/default"/>
    <dgm:cxn modelId="{D92CC82B-C7D0-42E3-B788-55405ED6EE41}" type="presOf" srcId="{ACBB3774-9EF3-416B-B0C1-8CB1670E2974}" destId="{EAC0F159-589A-426D-9F6B-B4E82B354C63}" srcOrd="0" destOrd="0" presId="urn:microsoft.com/office/officeart/2005/8/layout/default"/>
    <dgm:cxn modelId="{60C96A66-800B-4A8C-88B7-7D22B3F7A87B}" srcId="{528E6D95-DBBF-48D2-9398-25CE1C7BD16E}" destId="{F8AA1EF9-66BA-4A16-9644-A1FBF8544F40}" srcOrd="0" destOrd="0" parTransId="{0E335396-0BFA-4246-9377-B8B3FDFB2AB4}" sibTransId="{F37EE18C-50B1-4345-A44B-8ADF03A5F616}"/>
    <dgm:cxn modelId="{335FEBA6-17F4-40CF-98EF-B2BA28310B01}" srcId="{528E6D95-DBBF-48D2-9398-25CE1C7BD16E}" destId="{ACBB3774-9EF3-416B-B0C1-8CB1670E2974}" srcOrd="2" destOrd="0" parTransId="{F53C607B-25FF-46B9-8DB5-8360CE3C8494}" sibTransId="{F0D32CB9-ECDE-459A-9107-BC31A8F7D159}"/>
    <dgm:cxn modelId="{C1B68CA9-6C53-4D3E-8DA7-E70D398BC284}" type="presOf" srcId="{E18FB22D-7059-47AC-994D-F1150CB44E50}" destId="{9A6D6B53-F314-4A50-8126-11E944A80657}" srcOrd="0" destOrd="0" presId="urn:microsoft.com/office/officeart/2005/8/layout/default"/>
    <dgm:cxn modelId="{6CFFB7DC-E3AB-4287-94EB-FB8DCA9A9DF1}" srcId="{528E6D95-DBBF-48D2-9398-25CE1C7BD16E}" destId="{E18FB22D-7059-47AC-994D-F1150CB44E50}" srcOrd="1" destOrd="0" parTransId="{FD0CBCBB-092A-4D8D-A168-59A44825379F}" sibTransId="{C4A928B5-C1BD-4FE4-AB0D-FE78D098076B}"/>
    <dgm:cxn modelId="{831991DE-09C6-4A38-97E1-C432A84391A7}" type="presOf" srcId="{F8AA1EF9-66BA-4A16-9644-A1FBF8544F40}" destId="{F41AD92A-869A-4BE3-8940-18496F2AB699}" srcOrd="0" destOrd="0" presId="urn:microsoft.com/office/officeart/2005/8/layout/default"/>
    <dgm:cxn modelId="{D974B852-A9A7-43AC-A958-FA99FE720D88}" type="presParOf" srcId="{995F2225-E6B1-4FB1-A3EA-C64CB920D1FF}" destId="{F41AD92A-869A-4BE3-8940-18496F2AB699}" srcOrd="0" destOrd="0" presId="urn:microsoft.com/office/officeart/2005/8/layout/default"/>
    <dgm:cxn modelId="{F17BCB19-94BF-42A5-8916-E91B47C8F2C9}" type="presParOf" srcId="{995F2225-E6B1-4FB1-A3EA-C64CB920D1FF}" destId="{E525F140-6078-49DC-BB87-5E135A84944A}" srcOrd="1" destOrd="0" presId="urn:microsoft.com/office/officeart/2005/8/layout/default"/>
    <dgm:cxn modelId="{F095E102-B354-496A-B9F0-FD40C27820D6}" type="presParOf" srcId="{995F2225-E6B1-4FB1-A3EA-C64CB920D1FF}" destId="{9A6D6B53-F314-4A50-8126-11E944A80657}" srcOrd="2" destOrd="0" presId="urn:microsoft.com/office/officeart/2005/8/layout/default"/>
    <dgm:cxn modelId="{97849EEF-E3EF-43C6-B01B-556E3E9660FF}" type="presParOf" srcId="{995F2225-E6B1-4FB1-A3EA-C64CB920D1FF}" destId="{0EBA7BDB-224F-419D-B333-2C282F74FF45}" srcOrd="3" destOrd="0" presId="urn:microsoft.com/office/officeart/2005/8/layout/default"/>
    <dgm:cxn modelId="{6A116143-9656-4B80-A642-9EB1DBB4D892}" type="presParOf" srcId="{995F2225-E6B1-4FB1-A3EA-C64CB920D1FF}" destId="{EAC0F159-589A-426D-9F6B-B4E82B354C6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B800C4-1ACB-4B36-9AD5-3A2A95D6854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DA95599-95C4-4932-A430-A596D7432B1B}">
      <dgm:prSet/>
      <dgm:spPr/>
      <dgm:t>
        <a:bodyPr/>
        <a:lstStyle/>
        <a:p>
          <a:r>
            <a:rPr lang="en-US"/>
            <a:t>After we plot ROC curves, we try to find the cut-off value using Youden’s J Statistic.</a:t>
          </a:r>
        </a:p>
      </dgm:t>
    </dgm:pt>
    <dgm:pt modelId="{9F81178B-6188-4FDF-9B65-6DD13A431299}" type="parTrans" cxnId="{873857D4-28D9-4E2E-801C-09E9D4C8F2CA}">
      <dgm:prSet/>
      <dgm:spPr/>
      <dgm:t>
        <a:bodyPr/>
        <a:lstStyle/>
        <a:p>
          <a:endParaRPr lang="en-US"/>
        </a:p>
      </dgm:t>
    </dgm:pt>
    <dgm:pt modelId="{691B0D82-EDF4-48A6-ADE3-7ECDE2E5747F}" type="sibTrans" cxnId="{873857D4-28D9-4E2E-801C-09E9D4C8F2CA}">
      <dgm:prSet/>
      <dgm:spPr/>
      <dgm:t>
        <a:bodyPr/>
        <a:lstStyle/>
        <a:p>
          <a:endParaRPr lang="en-US"/>
        </a:p>
      </dgm:t>
    </dgm:pt>
    <dgm:pt modelId="{8E80612D-70AE-4A4B-8068-0985077DD437}">
      <dgm:prSet/>
      <dgm:spPr/>
      <dgm:t>
        <a:bodyPr/>
        <a:lstStyle/>
        <a:p>
          <a:r>
            <a:rPr lang="en-US"/>
            <a:t>Let: 𝑎 = 𝑇𝑟𝑢𝑒 𝑃𝑜𝑠𝑖𝑡𝑖𝑣𝑒𝑠, 𝑏 = 𝐹𝑎𝑙𝑠𝑒 𝑁𝑒𝑔𝑎𝑡𝑖𝑣𝑒𝑠, 𝑐 = 𝑇𝑟𝑢𝑒 𝑁𝑒𝑔𝑎𝑡𝑖𝑣𝑒𝑠, 𝑑 = 𝐹𝑎𝑙𝑠𝑒 𝑃𝑜𝑠𝑖𝑡𝑖𝑣𝑒𝑠</a:t>
          </a:r>
        </a:p>
      </dgm:t>
    </dgm:pt>
    <dgm:pt modelId="{AE7C155C-B85F-462D-8E2C-F225EC0C4311}" type="parTrans" cxnId="{D249730D-A6BF-442E-AE41-144475144C75}">
      <dgm:prSet/>
      <dgm:spPr/>
      <dgm:t>
        <a:bodyPr/>
        <a:lstStyle/>
        <a:p>
          <a:endParaRPr lang="en-US"/>
        </a:p>
      </dgm:t>
    </dgm:pt>
    <dgm:pt modelId="{790B337C-0189-430B-949C-B90EF97BF4C6}" type="sibTrans" cxnId="{D249730D-A6BF-442E-AE41-144475144C75}">
      <dgm:prSet/>
      <dgm:spPr/>
      <dgm:t>
        <a:bodyPr/>
        <a:lstStyle/>
        <a:p>
          <a:endParaRPr lang="en-US"/>
        </a:p>
      </dgm:t>
    </dgm:pt>
    <dgm:pt modelId="{298D7716-AE41-4B1D-BDAB-0A2126CFC2A3}">
      <dgm:prSet/>
      <dgm:spPr/>
      <dgm:t>
        <a:bodyPr/>
        <a:lstStyle/>
        <a:p>
          <a:r>
            <a:rPr lang="en-US"/>
            <a:t>Then, a reasonable measure of success for the positives will be: </a:t>
          </a:r>
        </a:p>
        <a:p>
          <a:r>
            <a:rPr lang="en-US"/>
            <a:t>(𝑎−𝑏)/(𝑎+𝑏)</a:t>
          </a:r>
        </a:p>
      </dgm:t>
    </dgm:pt>
    <dgm:pt modelId="{CA1DD87C-4271-4CF3-A293-8501C64A9DE1}" type="parTrans" cxnId="{2808191F-CA56-462D-BA96-60B4A2062C35}">
      <dgm:prSet/>
      <dgm:spPr/>
      <dgm:t>
        <a:bodyPr/>
        <a:lstStyle/>
        <a:p>
          <a:endParaRPr lang="en-US"/>
        </a:p>
      </dgm:t>
    </dgm:pt>
    <dgm:pt modelId="{14B38942-433A-48BD-906C-664725DE193B}" type="sibTrans" cxnId="{2808191F-CA56-462D-BA96-60B4A2062C35}">
      <dgm:prSet/>
      <dgm:spPr/>
      <dgm:t>
        <a:bodyPr/>
        <a:lstStyle/>
        <a:p>
          <a:endParaRPr lang="en-US"/>
        </a:p>
      </dgm:t>
    </dgm:pt>
    <dgm:pt modelId="{87A0C6DE-1B65-4906-9D2A-D4CBDCB811D5}">
      <dgm:prSet/>
      <dgm:spPr/>
      <dgm:t>
        <a:bodyPr/>
        <a:lstStyle/>
        <a:p>
          <a:r>
            <a:rPr lang="en-US"/>
            <a:t>Similarly, a reasonable measure of success for the negatives will be: </a:t>
          </a:r>
        </a:p>
        <a:p>
          <a:r>
            <a:rPr lang="en-US"/>
            <a:t>(𝑐−𝑑)/(𝑐+𝑑)</a:t>
          </a:r>
        </a:p>
      </dgm:t>
    </dgm:pt>
    <dgm:pt modelId="{A8DD27F9-6DE7-4035-A660-B62A2B1A275B}" type="parTrans" cxnId="{BB3C2EA5-A90E-4DD0-81C0-82D675868A34}">
      <dgm:prSet/>
      <dgm:spPr/>
      <dgm:t>
        <a:bodyPr/>
        <a:lstStyle/>
        <a:p>
          <a:endParaRPr lang="en-US"/>
        </a:p>
      </dgm:t>
    </dgm:pt>
    <dgm:pt modelId="{7EFCFCDE-0B30-4253-A9D0-A7B252714DE2}" type="sibTrans" cxnId="{BB3C2EA5-A90E-4DD0-81C0-82D675868A34}">
      <dgm:prSet/>
      <dgm:spPr/>
      <dgm:t>
        <a:bodyPr/>
        <a:lstStyle/>
        <a:p>
          <a:endParaRPr lang="en-US"/>
        </a:p>
      </dgm:t>
    </dgm:pt>
    <dgm:pt modelId="{A0E049D0-26F6-4B34-91C4-5212270C1FF3}">
      <dgm:prSet/>
      <dgm:spPr/>
      <dgm:t>
        <a:bodyPr/>
        <a:lstStyle/>
        <a:p>
          <a:r>
            <a:rPr lang="en-US"/>
            <a:t>Assuming that false positives are as undesirable as false negatives, we can take an average of the two measures of success as a “rating” for the model, i.e., how accurate the predictions of the classifier are. </a:t>
          </a:r>
        </a:p>
      </dgm:t>
    </dgm:pt>
    <dgm:pt modelId="{7FBED7FE-CDFE-4395-88BD-4CD5859D0AC0}" type="parTrans" cxnId="{5B28C527-124D-4F28-B681-0CF11470F0AD}">
      <dgm:prSet/>
      <dgm:spPr/>
      <dgm:t>
        <a:bodyPr/>
        <a:lstStyle/>
        <a:p>
          <a:endParaRPr lang="en-US"/>
        </a:p>
      </dgm:t>
    </dgm:pt>
    <dgm:pt modelId="{6056A44E-5342-4453-8F00-F4DD5D66E54C}" type="sibTrans" cxnId="{5B28C527-124D-4F28-B681-0CF11470F0AD}">
      <dgm:prSet/>
      <dgm:spPr/>
      <dgm:t>
        <a:bodyPr/>
        <a:lstStyle/>
        <a:p>
          <a:endParaRPr lang="en-US"/>
        </a:p>
      </dgm:t>
    </dgm:pt>
    <dgm:pt modelId="{A269D1EA-4D57-408C-8A32-F8EF379F411C}" type="pres">
      <dgm:prSet presAssocID="{E8B800C4-1ACB-4B36-9AD5-3A2A95D68546}" presName="linear" presStyleCnt="0">
        <dgm:presLayoutVars>
          <dgm:animLvl val="lvl"/>
          <dgm:resizeHandles val="exact"/>
        </dgm:presLayoutVars>
      </dgm:prSet>
      <dgm:spPr/>
    </dgm:pt>
    <dgm:pt modelId="{E5AB0071-F0DF-461F-9259-AD99F3D216CA}" type="pres">
      <dgm:prSet presAssocID="{EDA95599-95C4-4932-A430-A596D7432B1B}" presName="parentText" presStyleLbl="node1" presStyleIdx="0" presStyleCnt="5">
        <dgm:presLayoutVars>
          <dgm:chMax val="0"/>
          <dgm:bulletEnabled val="1"/>
        </dgm:presLayoutVars>
      </dgm:prSet>
      <dgm:spPr/>
    </dgm:pt>
    <dgm:pt modelId="{A37DCED5-E916-4C2A-80F5-96752F6582E2}" type="pres">
      <dgm:prSet presAssocID="{691B0D82-EDF4-48A6-ADE3-7ECDE2E5747F}" presName="spacer" presStyleCnt="0"/>
      <dgm:spPr/>
    </dgm:pt>
    <dgm:pt modelId="{9133FC94-C6C6-4D27-8F94-9B02EAF2C8DD}" type="pres">
      <dgm:prSet presAssocID="{8E80612D-70AE-4A4B-8068-0985077DD437}" presName="parentText" presStyleLbl="node1" presStyleIdx="1" presStyleCnt="5">
        <dgm:presLayoutVars>
          <dgm:chMax val="0"/>
          <dgm:bulletEnabled val="1"/>
        </dgm:presLayoutVars>
      </dgm:prSet>
      <dgm:spPr/>
    </dgm:pt>
    <dgm:pt modelId="{7CECA588-16B6-47B6-B8EE-2E16A18A7C21}" type="pres">
      <dgm:prSet presAssocID="{790B337C-0189-430B-949C-B90EF97BF4C6}" presName="spacer" presStyleCnt="0"/>
      <dgm:spPr/>
    </dgm:pt>
    <dgm:pt modelId="{63F66FA6-6556-4811-9AF9-AB629622F8A1}" type="pres">
      <dgm:prSet presAssocID="{298D7716-AE41-4B1D-BDAB-0A2126CFC2A3}" presName="parentText" presStyleLbl="node1" presStyleIdx="2" presStyleCnt="5">
        <dgm:presLayoutVars>
          <dgm:chMax val="0"/>
          <dgm:bulletEnabled val="1"/>
        </dgm:presLayoutVars>
      </dgm:prSet>
      <dgm:spPr/>
    </dgm:pt>
    <dgm:pt modelId="{1325169A-28F2-4EA8-81EC-5CD6B347C5A9}" type="pres">
      <dgm:prSet presAssocID="{14B38942-433A-48BD-906C-664725DE193B}" presName="spacer" presStyleCnt="0"/>
      <dgm:spPr/>
    </dgm:pt>
    <dgm:pt modelId="{341858D6-9D72-4F06-9085-E49F1A93DC63}" type="pres">
      <dgm:prSet presAssocID="{87A0C6DE-1B65-4906-9D2A-D4CBDCB811D5}" presName="parentText" presStyleLbl="node1" presStyleIdx="3" presStyleCnt="5">
        <dgm:presLayoutVars>
          <dgm:chMax val="0"/>
          <dgm:bulletEnabled val="1"/>
        </dgm:presLayoutVars>
      </dgm:prSet>
      <dgm:spPr/>
    </dgm:pt>
    <dgm:pt modelId="{9BE13E83-6ADE-4530-80D0-1A82E5EBF67B}" type="pres">
      <dgm:prSet presAssocID="{7EFCFCDE-0B30-4253-A9D0-A7B252714DE2}" presName="spacer" presStyleCnt="0"/>
      <dgm:spPr/>
    </dgm:pt>
    <dgm:pt modelId="{B478F741-B79E-4DAC-8752-3C1574E8BF6F}" type="pres">
      <dgm:prSet presAssocID="{A0E049D0-26F6-4B34-91C4-5212270C1FF3}" presName="parentText" presStyleLbl="node1" presStyleIdx="4" presStyleCnt="5">
        <dgm:presLayoutVars>
          <dgm:chMax val="0"/>
          <dgm:bulletEnabled val="1"/>
        </dgm:presLayoutVars>
      </dgm:prSet>
      <dgm:spPr/>
    </dgm:pt>
  </dgm:ptLst>
  <dgm:cxnLst>
    <dgm:cxn modelId="{D249730D-A6BF-442E-AE41-144475144C75}" srcId="{E8B800C4-1ACB-4B36-9AD5-3A2A95D68546}" destId="{8E80612D-70AE-4A4B-8068-0985077DD437}" srcOrd="1" destOrd="0" parTransId="{AE7C155C-B85F-462D-8E2C-F225EC0C4311}" sibTransId="{790B337C-0189-430B-949C-B90EF97BF4C6}"/>
    <dgm:cxn modelId="{2808191F-CA56-462D-BA96-60B4A2062C35}" srcId="{E8B800C4-1ACB-4B36-9AD5-3A2A95D68546}" destId="{298D7716-AE41-4B1D-BDAB-0A2126CFC2A3}" srcOrd="2" destOrd="0" parTransId="{CA1DD87C-4271-4CF3-A293-8501C64A9DE1}" sibTransId="{14B38942-433A-48BD-906C-664725DE193B}"/>
    <dgm:cxn modelId="{5B28C527-124D-4F28-B681-0CF11470F0AD}" srcId="{E8B800C4-1ACB-4B36-9AD5-3A2A95D68546}" destId="{A0E049D0-26F6-4B34-91C4-5212270C1FF3}" srcOrd="4" destOrd="0" parTransId="{7FBED7FE-CDFE-4395-88BD-4CD5859D0AC0}" sibTransId="{6056A44E-5342-4453-8F00-F4DD5D66E54C}"/>
    <dgm:cxn modelId="{DC4FD236-D97D-49BB-97D8-8EB6203E88E5}" type="presOf" srcId="{8E80612D-70AE-4A4B-8068-0985077DD437}" destId="{9133FC94-C6C6-4D27-8F94-9B02EAF2C8DD}" srcOrd="0" destOrd="0" presId="urn:microsoft.com/office/officeart/2005/8/layout/vList2"/>
    <dgm:cxn modelId="{7DDBE970-37E7-47D5-B5B6-395F1745CDD4}" type="presOf" srcId="{87A0C6DE-1B65-4906-9D2A-D4CBDCB811D5}" destId="{341858D6-9D72-4F06-9085-E49F1A93DC63}" srcOrd="0" destOrd="0" presId="urn:microsoft.com/office/officeart/2005/8/layout/vList2"/>
    <dgm:cxn modelId="{6F50AD54-9714-4682-ABBC-8683D771C56A}" type="presOf" srcId="{EDA95599-95C4-4932-A430-A596D7432B1B}" destId="{E5AB0071-F0DF-461F-9259-AD99F3D216CA}" srcOrd="0" destOrd="0" presId="urn:microsoft.com/office/officeart/2005/8/layout/vList2"/>
    <dgm:cxn modelId="{099F028B-6D07-4AB0-BBC6-544C6C3470E0}" type="presOf" srcId="{A0E049D0-26F6-4B34-91C4-5212270C1FF3}" destId="{B478F741-B79E-4DAC-8752-3C1574E8BF6F}" srcOrd="0" destOrd="0" presId="urn:microsoft.com/office/officeart/2005/8/layout/vList2"/>
    <dgm:cxn modelId="{BB3C2EA5-A90E-4DD0-81C0-82D675868A34}" srcId="{E8B800C4-1ACB-4B36-9AD5-3A2A95D68546}" destId="{87A0C6DE-1B65-4906-9D2A-D4CBDCB811D5}" srcOrd="3" destOrd="0" parTransId="{A8DD27F9-6DE7-4035-A660-B62A2B1A275B}" sibTransId="{7EFCFCDE-0B30-4253-A9D0-A7B252714DE2}"/>
    <dgm:cxn modelId="{856FA3C6-7880-49F2-A5B2-4C6010CFD829}" type="presOf" srcId="{298D7716-AE41-4B1D-BDAB-0A2126CFC2A3}" destId="{63F66FA6-6556-4811-9AF9-AB629622F8A1}" srcOrd="0" destOrd="0" presId="urn:microsoft.com/office/officeart/2005/8/layout/vList2"/>
    <dgm:cxn modelId="{873857D4-28D9-4E2E-801C-09E9D4C8F2CA}" srcId="{E8B800C4-1ACB-4B36-9AD5-3A2A95D68546}" destId="{EDA95599-95C4-4932-A430-A596D7432B1B}" srcOrd="0" destOrd="0" parTransId="{9F81178B-6188-4FDF-9B65-6DD13A431299}" sibTransId="{691B0D82-EDF4-48A6-ADE3-7ECDE2E5747F}"/>
    <dgm:cxn modelId="{816DE2D9-2B69-4AB3-B79A-5D22776398A5}" type="presOf" srcId="{E8B800C4-1ACB-4B36-9AD5-3A2A95D68546}" destId="{A269D1EA-4D57-408C-8A32-F8EF379F411C}" srcOrd="0" destOrd="0" presId="urn:microsoft.com/office/officeart/2005/8/layout/vList2"/>
    <dgm:cxn modelId="{4D728A31-A691-4CB1-80BD-4AEF8D5D88FE}" type="presParOf" srcId="{A269D1EA-4D57-408C-8A32-F8EF379F411C}" destId="{E5AB0071-F0DF-461F-9259-AD99F3D216CA}" srcOrd="0" destOrd="0" presId="urn:microsoft.com/office/officeart/2005/8/layout/vList2"/>
    <dgm:cxn modelId="{82C6BA69-668D-4F3C-99B3-8A5F3A84F7A9}" type="presParOf" srcId="{A269D1EA-4D57-408C-8A32-F8EF379F411C}" destId="{A37DCED5-E916-4C2A-80F5-96752F6582E2}" srcOrd="1" destOrd="0" presId="urn:microsoft.com/office/officeart/2005/8/layout/vList2"/>
    <dgm:cxn modelId="{3D3C84FB-8A20-4CD2-B7E8-5767E6BBF619}" type="presParOf" srcId="{A269D1EA-4D57-408C-8A32-F8EF379F411C}" destId="{9133FC94-C6C6-4D27-8F94-9B02EAF2C8DD}" srcOrd="2" destOrd="0" presId="urn:microsoft.com/office/officeart/2005/8/layout/vList2"/>
    <dgm:cxn modelId="{E3EBACAA-8CDA-4223-9A2B-3E3A86E03E41}" type="presParOf" srcId="{A269D1EA-4D57-408C-8A32-F8EF379F411C}" destId="{7CECA588-16B6-47B6-B8EE-2E16A18A7C21}" srcOrd="3" destOrd="0" presId="urn:microsoft.com/office/officeart/2005/8/layout/vList2"/>
    <dgm:cxn modelId="{07A7879C-65BF-4028-85D3-0646D72A5754}" type="presParOf" srcId="{A269D1EA-4D57-408C-8A32-F8EF379F411C}" destId="{63F66FA6-6556-4811-9AF9-AB629622F8A1}" srcOrd="4" destOrd="0" presId="urn:microsoft.com/office/officeart/2005/8/layout/vList2"/>
    <dgm:cxn modelId="{8F4895A1-B204-4015-BBF3-C01DF8ED36C1}" type="presParOf" srcId="{A269D1EA-4D57-408C-8A32-F8EF379F411C}" destId="{1325169A-28F2-4EA8-81EC-5CD6B347C5A9}" srcOrd="5" destOrd="0" presId="urn:microsoft.com/office/officeart/2005/8/layout/vList2"/>
    <dgm:cxn modelId="{61B9EE34-B9D3-4EA4-A12E-E35CE541ADA1}" type="presParOf" srcId="{A269D1EA-4D57-408C-8A32-F8EF379F411C}" destId="{341858D6-9D72-4F06-9085-E49F1A93DC63}" srcOrd="6" destOrd="0" presId="urn:microsoft.com/office/officeart/2005/8/layout/vList2"/>
    <dgm:cxn modelId="{88B8A53D-94D4-44B2-A0A2-DE32E9167296}" type="presParOf" srcId="{A269D1EA-4D57-408C-8A32-F8EF379F411C}" destId="{9BE13E83-6ADE-4530-80D0-1A82E5EBF67B}" srcOrd="7" destOrd="0" presId="urn:microsoft.com/office/officeart/2005/8/layout/vList2"/>
    <dgm:cxn modelId="{4C2143B2-4628-48BF-98EE-4AC1E425CB4C}" type="presParOf" srcId="{A269D1EA-4D57-408C-8A32-F8EF379F411C}" destId="{B478F741-B79E-4DAC-8752-3C1574E8BF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78510F-E13A-42E5-9078-4810E0742F4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4B35C04-8640-4AF7-BCD6-E72BFA7CD8E4}">
      <dgm:prSet/>
      <dgm:spPr/>
      <dgm:t>
        <a:bodyPr/>
        <a:lstStyle/>
        <a:p>
          <a:r>
            <a:rPr lang="en-IN"/>
            <a:t>In survival analysis there are several possibilities regarding the follow up of the subject: the subject might drop out of study before the event has occurred, the subject has gone through the event and hence dropped out from the study, or else the subject might have not been available for the study since day one. </a:t>
          </a:r>
          <a:endParaRPr lang="en-US"/>
        </a:p>
      </dgm:t>
    </dgm:pt>
    <dgm:pt modelId="{F4E0D6D7-BDE2-409D-9F43-D557AB390C4B}" type="parTrans" cxnId="{2AF8D08C-39AB-49B6-9923-C207FFFDF477}">
      <dgm:prSet/>
      <dgm:spPr/>
      <dgm:t>
        <a:bodyPr/>
        <a:lstStyle/>
        <a:p>
          <a:endParaRPr lang="en-US"/>
        </a:p>
      </dgm:t>
    </dgm:pt>
    <dgm:pt modelId="{C8F25290-33CE-4F03-A5E1-EEB5FD3F242C}" type="sibTrans" cxnId="{2AF8D08C-39AB-49B6-9923-C207FFFDF477}">
      <dgm:prSet/>
      <dgm:spPr/>
      <dgm:t>
        <a:bodyPr/>
        <a:lstStyle/>
        <a:p>
          <a:endParaRPr lang="en-US"/>
        </a:p>
      </dgm:t>
    </dgm:pt>
    <dgm:pt modelId="{2F769A03-FC9E-475B-A6F8-1981F62D5010}">
      <dgm:prSet/>
      <dgm:spPr/>
      <dgm:t>
        <a:bodyPr/>
        <a:lstStyle/>
        <a:p>
          <a:r>
            <a:rPr lang="en-IN"/>
            <a:t>To draw out inference from such chaos, we use Kaplan Meier survival curves and the survival probability for the subjects in a short time interval.</a:t>
          </a:r>
          <a:endParaRPr lang="en-US"/>
        </a:p>
      </dgm:t>
    </dgm:pt>
    <dgm:pt modelId="{B149C99D-D943-4F6A-9154-554EF4B00692}" type="parTrans" cxnId="{DE335217-C96D-4931-AB9F-EA13899070B6}">
      <dgm:prSet/>
      <dgm:spPr/>
      <dgm:t>
        <a:bodyPr/>
        <a:lstStyle/>
        <a:p>
          <a:endParaRPr lang="en-US"/>
        </a:p>
      </dgm:t>
    </dgm:pt>
    <dgm:pt modelId="{E1667105-C13E-45A2-8AC5-7BA61133AD9B}" type="sibTrans" cxnId="{DE335217-C96D-4931-AB9F-EA13899070B6}">
      <dgm:prSet/>
      <dgm:spPr/>
      <dgm:t>
        <a:bodyPr/>
        <a:lstStyle/>
        <a:p>
          <a:endParaRPr lang="en-US"/>
        </a:p>
      </dgm:t>
    </dgm:pt>
    <dgm:pt modelId="{8AD8271D-F88F-44E2-830E-A21714F89B89}">
      <dgm:prSet/>
      <dgm:spPr/>
      <dgm:t>
        <a:bodyPr/>
        <a:lstStyle/>
        <a:p>
          <a:r>
            <a:rPr lang="en-IN"/>
            <a:t>The subjects for whom we have partial data due to the subject dropping out of the study or unavailability of certain parameters, we label such observations as ‘censored’ </a:t>
          </a:r>
          <a:endParaRPr lang="en-US"/>
        </a:p>
      </dgm:t>
    </dgm:pt>
    <dgm:pt modelId="{1EFF076B-9904-4724-992A-A3E1494F7EB8}" type="parTrans" cxnId="{D51CF207-26E8-4A6C-AE13-DC642B36CADE}">
      <dgm:prSet/>
      <dgm:spPr/>
      <dgm:t>
        <a:bodyPr/>
        <a:lstStyle/>
        <a:p>
          <a:endParaRPr lang="en-US"/>
        </a:p>
      </dgm:t>
    </dgm:pt>
    <dgm:pt modelId="{965DE248-57C8-4F88-8A2C-92FC521D028B}" type="sibTrans" cxnId="{D51CF207-26E8-4A6C-AE13-DC642B36CADE}">
      <dgm:prSet/>
      <dgm:spPr/>
      <dgm:t>
        <a:bodyPr/>
        <a:lstStyle/>
        <a:p>
          <a:endParaRPr lang="en-US"/>
        </a:p>
      </dgm:t>
    </dgm:pt>
    <dgm:pt modelId="{8455C7FC-824B-4C75-9C1D-3EFF14EE4DE8}" type="pres">
      <dgm:prSet presAssocID="{E878510F-E13A-42E5-9078-4810E0742F4F}" presName="linear" presStyleCnt="0">
        <dgm:presLayoutVars>
          <dgm:animLvl val="lvl"/>
          <dgm:resizeHandles val="exact"/>
        </dgm:presLayoutVars>
      </dgm:prSet>
      <dgm:spPr/>
    </dgm:pt>
    <dgm:pt modelId="{EC63E6CB-644A-4705-8C42-DBFDA4FFBBEC}" type="pres">
      <dgm:prSet presAssocID="{14B35C04-8640-4AF7-BCD6-E72BFA7CD8E4}" presName="parentText" presStyleLbl="node1" presStyleIdx="0" presStyleCnt="3">
        <dgm:presLayoutVars>
          <dgm:chMax val="0"/>
          <dgm:bulletEnabled val="1"/>
        </dgm:presLayoutVars>
      </dgm:prSet>
      <dgm:spPr/>
    </dgm:pt>
    <dgm:pt modelId="{28D881C8-6A75-4EB2-A683-4733F674E3B6}" type="pres">
      <dgm:prSet presAssocID="{C8F25290-33CE-4F03-A5E1-EEB5FD3F242C}" presName="spacer" presStyleCnt="0"/>
      <dgm:spPr/>
    </dgm:pt>
    <dgm:pt modelId="{643CBA43-B820-4052-AC66-BF1D00D4DB70}" type="pres">
      <dgm:prSet presAssocID="{2F769A03-FC9E-475B-A6F8-1981F62D5010}" presName="parentText" presStyleLbl="node1" presStyleIdx="1" presStyleCnt="3">
        <dgm:presLayoutVars>
          <dgm:chMax val="0"/>
          <dgm:bulletEnabled val="1"/>
        </dgm:presLayoutVars>
      </dgm:prSet>
      <dgm:spPr/>
    </dgm:pt>
    <dgm:pt modelId="{57F64F28-3368-4756-9078-97A42A10D209}" type="pres">
      <dgm:prSet presAssocID="{E1667105-C13E-45A2-8AC5-7BA61133AD9B}" presName="spacer" presStyleCnt="0"/>
      <dgm:spPr/>
    </dgm:pt>
    <dgm:pt modelId="{C9C09C1D-7043-4D32-A9C4-13B6A53661F2}" type="pres">
      <dgm:prSet presAssocID="{8AD8271D-F88F-44E2-830E-A21714F89B89}" presName="parentText" presStyleLbl="node1" presStyleIdx="2" presStyleCnt="3">
        <dgm:presLayoutVars>
          <dgm:chMax val="0"/>
          <dgm:bulletEnabled val="1"/>
        </dgm:presLayoutVars>
      </dgm:prSet>
      <dgm:spPr/>
    </dgm:pt>
  </dgm:ptLst>
  <dgm:cxnLst>
    <dgm:cxn modelId="{D51CF207-26E8-4A6C-AE13-DC642B36CADE}" srcId="{E878510F-E13A-42E5-9078-4810E0742F4F}" destId="{8AD8271D-F88F-44E2-830E-A21714F89B89}" srcOrd="2" destOrd="0" parTransId="{1EFF076B-9904-4724-992A-A3E1494F7EB8}" sibTransId="{965DE248-57C8-4F88-8A2C-92FC521D028B}"/>
    <dgm:cxn modelId="{DE335217-C96D-4931-AB9F-EA13899070B6}" srcId="{E878510F-E13A-42E5-9078-4810E0742F4F}" destId="{2F769A03-FC9E-475B-A6F8-1981F62D5010}" srcOrd="1" destOrd="0" parTransId="{B149C99D-D943-4F6A-9154-554EF4B00692}" sibTransId="{E1667105-C13E-45A2-8AC5-7BA61133AD9B}"/>
    <dgm:cxn modelId="{69D7401D-6BCD-4705-8DA0-1442C63A6B32}" type="presOf" srcId="{14B35C04-8640-4AF7-BCD6-E72BFA7CD8E4}" destId="{EC63E6CB-644A-4705-8C42-DBFDA4FFBBEC}" srcOrd="0" destOrd="0" presId="urn:microsoft.com/office/officeart/2005/8/layout/vList2"/>
    <dgm:cxn modelId="{52D85E6F-7758-461E-A72F-0F7771EA70BE}" type="presOf" srcId="{2F769A03-FC9E-475B-A6F8-1981F62D5010}" destId="{643CBA43-B820-4052-AC66-BF1D00D4DB70}" srcOrd="0" destOrd="0" presId="urn:microsoft.com/office/officeart/2005/8/layout/vList2"/>
    <dgm:cxn modelId="{2AF8D08C-39AB-49B6-9923-C207FFFDF477}" srcId="{E878510F-E13A-42E5-9078-4810E0742F4F}" destId="{14B35C04-8640-4AF7-BCD6-E72BFA7CD8E4}" srcOrd="0" destOrd="0" parTransId="{F4E0D6D7-BDE2-409D-9F43-D557AB390C4B}" sibTransId="{C8F25290-33CE-4F03-A5E1-EEB5FD3F242C}"/>
    <dgm:cxn modelId="{2E83E397-9AC1-46B7-9319-68C24AEDF013}" type="presOf" srcId="{E878510F-E13A-42E5-9078-4810E0742F4F}" destId="{8455C7FC-824B-4C75-9C1D-3EFF14EE4DE8}" srcOrd="0" destOrd="0" presId="urn:microsoft.com/office/officeart/2005/8/layout/vList2"/>
    <dgm:cxn modelId="{F8B9719F-0CB0-4678-A9A2-2527BD9765DB}" type="presOf" srcId="{8AD8271D-F88F-44E2-830E-A21714F89B89}" destId="{C9C09C1D-7043-4D32-A9C4-13B6A53661F2}" srcOrd="0" destOrd="0" presId="urn:microsoft.com/office/officeart/2005/8/layout/vList2"/>
    <dgm:cxn modelId="{84F0AB04-D08B-4581-9C2F-F2F22438141C}" type="presParOf" srcId="{8455C7FC-824B-4C75-9C1D-3EFF14EE4DE8}" destId="{EC63E6CB-644A-4705-8C42-DBFDA4FFBBEC}" srcOrd="0" destOrd="0" presId="urn:microsoft.com/office/officeart/2005/8/layout/vList2"/>
    <dgm:cxn modelId="{D03795B0-2B62-4995-9E29-F49F26AC4185}" type="presParOf" srcId="{8455C7FC-824B-4C75-9C1D-3EFF14EE4DE8}" destId="{28D881C8-6A75-4EB2-A683-4733F674E3B6}" srcOrd="1" destOrd="0" presId="urn:microsoft.com/office/officeart/2005/8/layout/vList2"/>
    <dgm:cxn modelId="{EE947A39-992A-4C55-BE46-D26B7BBC3064}" type="presParOf" srcId="{8455C7FC-824B-4C75-9C1D-3EFF14EE4DE8}" destId="{643CBA43-B820-4052-AC66-BF1D00D4DB70}" srcOrd="2" destOrd="0" presId="urn:microsoft.com/office/officeart/2005/8/layout/vList2"/>
    <dgm:cxn modelId="{E2C7D83C-BD11-4787-BB01-0EF7D188E548}" type="presParOf" srcId="{8455C7FC-824B-4C75-9C1D-3EFF14EE4DE8}" destId="{57F64F28-3368-4756-9078-97A42A10D209}" srcOrd="3" destOrd="0" presId="urn:microsoft.com/office/officeart/2005/8/layout/vList2"/>
    <dgm:cxn modelId="{2172A9E3-A201-47E8-BCD0-BFD5A57352DE}" type="presParOf" srcId="{8455C7FC-824B-4C75-9C1D-3EFF14EE4DE8}" destId="{C9C09C1D-7043-4D32-A9C4-13B6A53661F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40968-F4E8-4F7E-B76B-2234D08102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B82203C-9031-45D3-83FA-A5604997A0EB}">
      <dgm:prSet custT="1"/>
      <dgm:spPr/>
      <dgm:t>
        <a:bodyPr/>
        <a:lstStyle/>
        <a:p>
          <a:r>
            <a:rPr lang="en-IN" sz="1400" dirty="0"/>
            <a:t>Cox Proportional Hazard Model is used to perform univariate and multivariate analysis in this study using ‘coxph’ function from ‘survival’ R packages.</a:t>
          </a:r>
          <a:endParaRPr lang="en-US" sz="1400" dirty="0"/>
        </a:p>
      </dgm:t>
    </dgm:pt>
    <dgm:pt modelId="{925F098E-3C5A-4B53-8983-61685C894D35}" type="parTrans" cxnId="{67F142D9-E954-446D-BAF6-7D1BDB54C68B}">
      <dgm:prSet/>
      <dgm:spPr/>
      <dgm:t>
        <a:bodyPr/>
        <a:lstStyle/>
        <a:p>
          <a:endParaRPr lang="en-US"/>
        </a:p>
      </dgm:t>
    </dgm:pt>
    <dgm:pt modelId="{16D42817-3DF9-456B-BFE4-0C53C37C1BA8}" type="sibTrans" cxnId="{67F142D9-E954-446D-BAF6-7D1BDB54C68B}">
      <dgm:prSet/>
      <dgm:spPr/>
      <dgm:t>
        <a:bodyPr/>
        <a:lstStyle/>
        <a:p>
          <a:endParaRPr lang="en-US"/>
        </a:p>
      </dgm:t>
    </dgm:pt>
    <dgm:pt modelId="{26AB1B0F-682B-40F8-9A6E-D83D1805DD1E}">
      <dgm:prSet custT="1"/>
      <dgm:spPr/>
      <dgm:t>
        <a:bodyPr/>
        <a:lstStyle/>
        <a:p>
          <a:r>
            <a:rPr lang="en-IN" sz="1400" dirty="0"/>
            <a:t>Univariate and multivariate Cox PH model are built for the following covariates: Logistic Euroscore, MUST, albumin levels, C-reactive protein, cardiopulmonary bypass time, ICU stay, aortic cross clamp time and age for each of 3-year, 8-year, overall survivals. </a:t>
          </a:r>
          <a:endParaRPr lang="en-US" sz="1400" dirty="0"/>
        </a:p>
      </dgm:t>
    </dgm:pt>
    <dgm:pt modelId="{11CA97D4-907E-412D-96B2-051CC201259D}" type="parTrans" cxnId="{71D28F4E-F870-4054-B632-18D81AD089FA}">
      <dgm:prSet/>
      <dgm:spPr/>
      <dgm:t>
        <a:bodyPr/>
        <a:lstStyle/>
        <a:p>
          <a:endParaRPr lang="en-US"/>
        </a:p>
      </dgm:t>
    </dgm:pt>
    <dgm:pt modelId="{EB5EDD6E-B36A-4638-B82E-46F3183106DE}" type="sibTrans" cxnId="{71D28F4E-F870-4054-B632-18D81AD089FA}">
      <dgm:prSet/>
      <dgm:spPr/>
      <dgm:t>
        <a:bodyPr/>
        <a:lstStyle/>
        <a:p>
          <a:endParaRPr lang="en-US"/>
        </a:p>
      </dgm:t>
    </dgm:pt>
    <mc:AlternateContent xmlns:mc="http://schemas.openxmlformats.org/markup-compatibility/2006" xmlns:a14="http://schemas.microsoft.com/office/drawing/2010/main">
      <mc:Choice Requires="a14">
        <dgm:pt modelId="{39085203-47A7-4A4E-9AD8-C48D99FAD287}">
          <dgm:prSet custT="1"/>
          <dgm:spPr/>
          <dgm:t>
            <a:bodyPr/>
            <a:lstStyle/>
            <a:p>
              <a:r>
                <a:rPr lang="en-IN" sz="1400" dirty="0"/>
                <a:t>The Cox proportional hazard model outputs the hazard ratio, it’s 95% confidence intervals and the p-value for the null hypothesis that the coefficient </a:t>
              </a:r>
              <a14:m>
                <m:oMath xmlns:m="http://schemas.openxmlformats.org/officeDocument/2006/math">
                  <m:sSub>
                    <m:sSubPr>
                      <m:ctrlPr>
                        <a:rPr lang="en-IN" sz="1400" i="1" smtClean="0">
                          <a:latin typeface="Cambria Math" panose="02040503050406030204" pitchFamily="18" charset="0"/>
                        </a:rPr>
                      </m:ctrlPr>
                    </m:sSubPr>
                    <m:e>
                      <m:r>
                        <a:rPr lang="en-IN" sz="1400" b="0" i="1" smtClean="0">
                          <a:latin typeface="Cambria Math" panose="02040503050406030204" pitchFamily="18" charset="0"/>
                        </a:rPr>
                        <m:t>𝛽</m:t>
                      </m:r>
                    </m:e>
                    <m:sub>
                      <m:r>
                        <a:rPr lang="en-IN" sz="1400" b="0" i="1" smtClean="0">
                          <a:latin typeface="Cambria Math" panose="02040503050406030204" pitchFamily="18" charset="0"/>
                        </a:rPr>
                        <m:t>𝑖</m:t>
                      </m:r>
                    </m:sub>
                  </m:sSub>
                  <m:r>
                    <a:rPr lang="en-IN" sz="1400" b="0" i="1" smtClean="0">
                      <a:latin typeface="Cambria Math" panose="02040503050406030204" pitchFamily="18" charset="0"/>
                    </a:rPr>
                    <m:t>=0</m:t>
                  </m:r>
                </m:oMath>
              </a14:m>
              <a:r>
                <a:rPr lang="en-IN" sz="1400" dirty="0"/>
                <a:t>. </a:t>
              </a:r>
              <a:r>
                <a:rPr lang="en-US" sz="1400" dirty="0"/>
                <a:t>The</a:t>
              </a:r>
              <a:r>
                <a:rPr lang="en-US" sz="1400" baseline="0" dirty="0"/>
                <a:t> p-values decide whether a covariate affects the survival or not. </a:t>
              </a:r>
              <a:endParaRPr lang="en-US" sz="1400" dirty="0"/>
            </a:p>
          </dgm:t>
        </dgm:pt>
      </mc:Choice>
      <mc:Fallback xmlns="">
        <dgm:pt modelId="{39085203-47A7-4A4E-9AD8-C48D99FAD287}">
          <dgm:prSet custT="1"/>
          <dgm:spPr/>
          <dgm:t>
            <a:bodyPr/>
            <a:lstStyle/>
            <a:p>
              <a:r>
                <a:rPr lang="en-IN" sz="1400" dirty="0"/>
                <a:t>The Cox proportional hazard model outputs the hazard ratio, it’s 95% confidence intervals and the p-value for the null hypothesis that the coefficient </a:t>
              </a:r>
              <a:r>
                <a:rPr lang="en-IN" sz="1400" b="0" i="0">
                  <a:latin typeface="Cambria Math" panose="02040503050406030204" pitchFamily="18" charset="0"/>
                </a:rPr>
                <a:t>𝛽_𝑖=0</a:t>
              </a:r>
              <a:r>
                <a:rPr lang="en-IN" sz="1400" dirty="0"/>
                <a:t>. </a:t>
              </a:r>
              <a:r>
                <a:rPr lang="en-US" sz="1400" dirty="0"/>
                <a:t>The</a:t>
              </a:r>
              <a:r>
                <a:rPr lang="en-US" sz="1400" baseline="0" dirty="0"/>
                <a:t> p-values decide whether a covariate affects the survival or not. </a:t>
              </a:r>
              <a:endParaRPr lang="en-US" sz="1400" dirty="0"/>
            </a:p>
          </dgm:t>
        </dgm:pt>
      </mc:Fallback>
    </mc:AlternateContent>
    <dgm:pt modelId="{448DF5A5-05E2-4938-B182-5953A3B84489}" type="parTrans" cxnId="{9B9BA060-5A55-47E2-943B-02F8E5437B0B}">
      <dgm:prSet/>
      <dgm:spPr/>
      <dgm:t>
        <a:bodyPr/>
        <a:lstStyle/>
        <a:p>
          <a:endParaRPr lang="en-US"/>
        </a:p>
      </dgm:t>
    </dgm:pt>
    <dgm:pt modelId="{163B880B-AAA6-407F-8D77-2A312822086F}" type="sibTrans" cxnId="{9B9BA060-5A55-47E2-943B-02F8E5437B0B}">
      <dgm:prSet/>
      <dgm:spPr/>
      <dgm:t>
        <a:bodyPr/>
        <a:lstStyle/>
        <a:p>
          <a:endParaRPr lang="en-US"/>
        </a:p>
      </dgm:t>
    </dgm:pt>
    <dgm:pt modelId="{50C95DFD-2464-4B7A-9198-EC5189920B23}">
      <dgm:prSet custT="1"/>
      <dgm:spPr/>
      <dgm:t>
        <a:bodyPr/>
        <a:lstStyle/>
        <a:p>
          <a:r>
            <a:rPr lang="en-US" sz="1400" baseline="0"/>
            <a:t>The hazard ratio indicates how the covariate affects the survival. If the hazard ratio is greater than 1, increase in the covariate decreases the survival, if the hazard ratio is equal to 1, the covariate doesn’t affect the survival, if the hazard ratio is less than 1, increase in the covariate increases the survival.</a:t>
          </a:r>
          <a:endParaRPr lang="en-IN" sz="1400"/>
        </a:p>
      </dgm:t>
    </dgm:pt>
    <dgm:pt modelId="{A9E54E7D-68FA-4FB7-9351-562E5A3D5880}" type="parTrans" cxnId="{C094D8B5-F976-4F45-BC7A-7A28E8B39F56}">
      <dgm:prSet/>
      <dgm:spPr/>
      <dgm:t>
        <a:bodyPr/>
        <a:lstStyle/>
        <a:p>
          <a:endParaRPr lang="en-IN"/>
        </a:p>
      </dgm:t>
    </dgm:pt>
    <dgm:pt modelId="{EEF853F0-B3DD-4332-AABB-E094DD974BE7}" type="sibTrans" cxnId="{C094D8B5-F976-4F45-BC7A-7A28E8B39F56}">
      <dgm:prSet/>
      <dgm:spPr/>
      <dgm:t>
        <a:bodyPr/>
        <a:lstStyle/>
        <a:p>
          <a:endParaRPr lang="en-IN"/>
        </a:p>
      </dgm:t>
    </dgm:pt>
    <dgm:pt modelId="{93E7F191-F567-4996-A16A-C266285229F6}" type="pres">
      <dgm:prSet presAssocID="{01440968-F4E8-4F7E-B76B-2234D0810294}" presName="linear" presStyleCnt="0">
        <dgm:presLayoutVars>
          <dgm:animLvl val="lvl"/>
          <dgm:resizeHandles val="exact"/>
        </dgm:presLayoutVars>
      </dgm:prSet>
      <dgm:spPr/>
    </dgm:pt>
    <dgm:pt modelId="{A272FBE9-C943-4B55-9C55-5493E26E4004}" type="pres">
      <dgm:prSet presAssocID="{DB82203C-9031-45D3-83FA-A5604997A0EB}" presName="parentText" presStyleLbl="node1" presStyleIdx="0" presStyleCnt="4" custScaleY="149495" custLinFactNeighborY="-17069">
        <dgm:presLayoutVars>
          <dgm:chMax val="0"/>
          <dgm:bulletEnabled val="1"/>
        </dgm:presLayoutVars>
      </dgm:prSet>
      <dgm:spPr/>
    </dgm:pt>
    <dgm:pt modelId="{5A27FB70-F0DB-47C2-B64C-88D9DB998017}" type="pres">
      <dgm:prSet presAssocID="{16D42817-3DF9-456B-BFE4-0C53C37C1BA8}" presName="spacer" presStyleCnt="0"/>
      <dgm:spPr/>
    </dgm:pt>
    <dgm:pt modelId="{925B48F6-14CD-4819-9FE0-0B1F78CDA3C7}" type="pres">
      <dgm:prSet presAssocID="{26AB1B0F-682B-40F8-9A6E-D83D1805DD1E}" presName="parentText" presStyleLbl="node1" presStyleIdx="1" presStyleCnt="4" custScaleY="149252">
        <dgm:presLayoutVars>
          <dgm:chMax val="0"/>
          <dgm:bulletEnabled val="1"/>
        </dgm:presLayoutVars>
      </dgm:prSet>
      <dgm:spPr/>
    </dgm:pt>
    <dgm:pt modelId="{FD926A53-7277-49B5-914C-14CBF7ECB8AC}" type="pres">
      <dgm:prSet presAssocID="{EB5EDD6E-B36A-4638-B82E-46F3183106DE}" presName="spacer" presStyleCnt="0"/>
      <dgm:spPr/>
    </dgm:pt>
    <dgm:pt modelId="{1AC7766B-64F0-4DBA-9BCF-515130800328}" type="pres">
      <dgm:prSet presAssocID="{39085203-47A7-4A4E-9AD8-C48D99FAD287}" presName="parentText" presStyleLbl="node1" presStyleIdx="2" presStyleCnt="4" custScaleY="144112">
        <dgm:presLayoutVars>
          <dgm:chMax val="0"/>
          <dgm:bulletEnabled val="1"/>
        </dgm:presLayoutVars>
      </dgm:prSet>
      <dgm:spPr/>
    </dgm:pt>
    <dgm:pt modelId="{D3EBA2EA-B660-43FA-8A3D-7EA177693BAA}" type="pres">
      <dgm:prSet presAssocID="{163B880B-AAA6-407F-8D77-2A312822086F}" presName="spacer" presStyleCnt="0"/>
      <dgm:spPr/>
    </dgm:pt>
    <dgm:pt modelId="{5680050C-DCC3-477F-B134-F310F3E9E0F8}" type="pres">
      <dgm:prSet presAssocID="{50C95DFD-2464-4B7A-9198-EC5189920B23}" presName="parentText" presStyleLbl="node1" presStyleIdx="3" presStyleCnt="4" custScaleY="147840">
        <dgm:presLayoutVars>
          <dgm:chMax val="0"/>
          <dgm:bulletEnabled val="1"/>
        </dgm:presLayoutVars>
      </dgm:prSet>
      <dgm:spPr/>
    </dgm:pt>
  </dgm:ptLst>
  <dgm:cxnLst>
    <dgm:cxn modelId="{9B9BA060-5A55-47E2-943B-02F8E5437B0B}" srcId="{01440968-F4E8-4F7E-B76B-2234D0810294}" destId="{39085203-47A7-4A4E-9AD8-C48D99FAD287}" srcOrd="2" destOrd="0" parTransId="{448DF5A5-05E2-4938-B182-5953A3B84489}" sibTransId="{163B880B-AAA6-407F-8D77-2A312822086F}"/>
    <dgm:cxn modelId="{84FEC96B-A59E-41CF-8771-764559BEA4CE}" type="presOf" srcId="{DB82203C-9031-45D3-83FA-A5604997A0EB}" destId="{A272FBE9-C943-4B55-9C55-5493E26E4004}" srcOrd="0" destOrd="0" presId="urn:microsoft.com/office/officeart/2005/8/layout/vList2"/>
    <dgm:cxn modelId="{71D28F4E-F870-4054-B632-18D81AD089FA}" srcId="{01440968-F4E8-4F7E-B76B-2234D0810294}" destId="{26AB1B0F-682B-40F8-9A6E-D83D1805DD1E}" srcOrd="1" destOrd="0" parTransId="{11CA97D4-907E-412D-96B2-051CC201259D}" sibTransId="{EB5EDD6E-B36A-4638-B82E-46F3183106DE}"/>
    <dgm:cxn modelId="{BF8C148E-ED83-4BD4-95C3-E520CB5AB13D}" type="presOf" srcId="{39085203-47A7-4A4E-9AD8-C48D99FAD287}" destId="{1AC7766B-64F0-4DBA-9BCF-515130800328}" srcOrd="0" destOrd="0" presId="urn:microsoft.com/office/officeart/2005/8/layout/vList2"/>
    <dgm:cxn modelId="{C094D8B5-F976-4F45-BC7A-7A28E8B39F56}" srcId="{01440968-F4E8-4F7E-B76B-2234D0810294}" destId="{50C95DFD-2464-4B7A-9198-EC5189920B23}" srcOrd="3" destOrd="0" parTransId="{A9E54E7D-68FA-4FB7-9351-562E5A3D5880}" sibTransId="{EEF853F0-B3DD-4332-AABB-E094DD974BE7}"/>
    <dgm:cxn modelId="{F3F2DFD3-8901-4616-80BF-C01023C4CC7A}" type="presOf" srcId="{26AB1B0F-682B-40F8-9A6E-D83D1805DD1E}" destId="{925B48F6-14CD-4819-9FE0-0B1F78CDA3C7}" srcOrd="0" destOrd="0" presId="urn:microsoft.com/office/officeart/2005/8/layout/vList2"/>
    <dgm:cxn modelId="{1D41D2D4-8D52-4DCB-BD5B-89706B6D0FAE}" type="presOf" srcId="{50C95DFD-2464-4B7A-9198-EC5189920B23}" destId="{5680050C-DCC3-477F-B134-F310F3E9E0F8}" srcOrd="0" destOrd="0" presId="urn:microsoft.com/office/officeart/2005/8/layout/vList2"/>
    <dgm:cxn modelId="{67F142D9-E954-446D-BAF6-7D1BDB54C68B}" srcId="{01440968-F4E8-4F7E-B76B-2234D0810294}" destId="{DB82203C-9031-45D3-83FA-A5604997A0EB}" srcOrd="0" destOrd="0" parTransId="{925F098E-3C5A-4B53-8983-61685C894D35}" sibTransId="{16D42817-3DF9-456B-BFE4-0C53C37C1BA8}"/>
    <dgm:cxn modelId="{81F8DCE6-7B91-4FEE-B91E-FC50545D9747}" type="presOf" srcId="{01440968-F4E8-4F7E-B76B-2234D0810294}" destId="{93E7F191-F567-4996-A16A-C266285229F6}" srcOrd="0" destOrd="0" presId="urn:microsoft.com/office/officeart/2005/8/layout/vList2"/>
    <dgm:cxn modelId="{CFF5E809-171B-46AC-B687-E64B53781351}" type="presParOf" srcId="{93E7F191-F567-4996-A16A-C266285229F6}" destId="{A272FBE9-C943-4B55-9C55-5493E26E4004}" srcOrd="0" destOrd="0" presId="urn:microsoft.com/office/officeart/2005/8/layout/vList2"/>
    <dgm:cxn modelId="{2D85FF9B-4524-4993-B75B-5047951D01BC}" type="presParOf" srcId="{93E7F191-F567-4996-A16A-C266285229F6}" destId="{5A27FB70-F0DB-47C2-B64C-88D9DB998017}" srcOrd="1" destOrd="0" presId="urn:microsoft.com/office/officeart/2005/8/layout/vList2"/>
    <dgm:cxn modelId="{ECDDAE8D-EF4E-4C23-B7AC-ECF725CAAE85}" type="presParOf" srcId="{93E7F191-F567-4996-A16A-C266285229F6}" destId="{925B48F6-14CD-4819-9FE0-0B1F78CDA3C7}" srcOrd="2" destOrd="0" presId="urn:microsoft.com/office/officeart/2005/8/layout/vList2"/>
    <dgm:cxn modelId="{26D43E39-BDEA-4AA3-8A97-893917CAFA98}" type="presParOf" srcId="{93E7F191-F567-4996-A16A-C266285229F6}" destId="{FD926A53-7277-49B5-914C-14CBF7ECB8AC}" srcOrd="3" destOrd="0" presId="urn:microsoft.com/office/officeart/2005/8/layout/vList2"/>
    <dgm:cxn modelId="{6E802745-78C8-4E46-98E9-1CEA29C46195}" type="presParOf" srcId="{93E7F191-F567-4996-A16A-C266285229F6}" destId="{1AC7766B-64F0-4DBA-9BCF-515130800328}" srcOrd="4" destOrd="0" presId="urn:microsoft.com/office/officeart/2005/8/layout/vList2"/>
    <dgm:cxn modelId="{81C2202A-69F7-4A62-922A-0033194C2497}" type="presParOf" srcId="{93E7F191-F567-4996-A16A-C266285229F6}" destId="{D3EBA2EA-B660-43FA-8A3D-7EA177693BAA}" srcOrd="5" destOrd="0" presId="urn:microsoft.com/office/officeart/2005/8/layout/vList2"/>
    <dgm:cxn modelId="{03294925-4FD8-476A-BD31-900F35C7ABFA}" type="presParOf" srcId="{93E7F191-F567-4996-A16A-C266285229F6}" destId="{5680050C-DCC3-477F-B134-F310F3E9E0F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440968-F4E8-4F7E-B76B-2234D08102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B82203C-9031-45D3-83FA-A5604997A0EB}">
      <dgm:prSet custT="1"/>
      <dgm:spPr/>
      <dgm:t>
        <a:bodyPr/>
        <a:lstStyle/>
        <a:p>
          <a:r>
            <a:rPr lang="en-IN" sz="1400" dirty="0"/>
            <a:t>Cox Proportional Hazard Model is used to perform univariate and multivariate analysis in this study using ‘coxph’ function from ‘survival’ R packages.</a:t>
          </a:r>
          <a:endParaRPr lang="en-US" sz="1400" dirty="0"/>
        </a:p>
      </dgm:t>
    </dgm:pt>
    <dgm:pt modelId="{925F098E-3C5A-4B53-8983-61685C894D35}" type="parTrans" cxnId="{67F142D9-E954-446D-BAF6-7D1BDB54C68B}">
      <dgm:prSet/>
      <dgm:spPr/>
      <dgm:t>
        <a:bodyPr/>
        <a:lstStyle/>
        <a:p>
          <a:endParaRPr lang="en-US"/>
        </a:p>
      </dgm:t>
    </dgm:pt>
    <dgm:pt modelId="{16D42817-3DF9-456B-BFE4-0C53C37C1BA8}" type="sibTrans" cxnId="{67F142D9-E954-446D-BAF6-7D1BDB54C68B}">
      <dgm:prSet/>
      <dgm:spPr/>
      <dgm:t>
        <a:bodyPr/>
        <a:lstStyle/>
        <a:p>
          <a:endParaRPr lang="en-US"/>
        </a:p>
      </dgm:t>
    </dgm:pt>
    <dgm:pt modelId="{26AB1B0F-682B-40F8-9A6E-D83D1805DD1E}">
      <dgm:prSet custT="1"/>
      <dgm:spPr/>
      <dgm:t>
        <a:bodyPr/>
        <a:lstStyle/>
        <a:p>
          <a:r>
            <a:rPr lang="en-IN" sz="1400" dirty="0"/>
            <a:t>Univariate and multivariate Cox PH model are built for the following covariates: Logistic Euroscore, MUST, albumin levels, C-reactive protein, cardiopulmonary bypass time, ICU stay, aortic cross clamp time and age for each of 3-year, 8-year, overall survivals. </a:t>
          </a:r>
          <a:endParaRPr lang="en-US" sz="1400" dirty="0"/>
        </a:p>
      </dgm:t>
    </dgm:pt>
    <dgm:pt modelId="{11CA97D4-907E-412D-96B2-051CC201259D}" type="parTrans" cxnId="{71D28F4E-F870-4054-B632-18D81AD089FA}">
      <dgm:prSet/>
      <dgm:spPr/>
      <dgm:t>
        <a:bodyPr/>
        <a:lstStyle/>
        <a:p>
          <a:endParaRPr lang="en-US"/>
        </a:p>
      </dgm:t>
    </dgm:pt>
    <dgm:pt modelId="{EB5EDD6E-B36A-4638-B82E-46F3183106DE}" type="sibTrans" cxnId="{71D28F4E-F870-4054-B632-18D81AD089FA}">
      <dgm:prSet/>
      <dgm:spPr/>
      <dgm:t>
        <a:bodyPr/>
        <a:lstStyle/>
        <a:p>
          <a:endParaRPr lang="en-US"/>
        </a:p>
      </dgm:t>
    </dgm:pt>
    <dgm:pt modelId="{39085203-47A7-4A4E-9AD8-C48D99FAD287}">
      <dgm:prSet custT="1"/>
      <dgm:spPr>
        <a:blipFill>
          <a:blip xmlns:r="http://schemas.openxmlformats.org/officeDocument/2006/relationships" r:embed="rId1"/>
          <a:stretch>
            <a:fillRect/>
          </a:stretch>
        </a:blipFill>
      </dgm:spPr>
      <dgm:t>
        <a:bodyPr/>
        <a:lstStyle/>
        <a:p>
          <a:r>
            <a:rPr lang="en-IN">
              <a:noFill/>
            </a:rPr>
            <a:t> </a:t>
          </a:r>
        </a:p>
      </dgm:t>
    </dgm:pt>
    <dgm:pt modelId="{448DF5A5-05E2-4938-B182-5953A3B84489}" type="parTrans" cxnId="{9B9BA060-5A55-47E2-943B-02F8E5437B0B}">
      <dgm:prSet/>
      <dgm:spPr/>
      <dgm:t>
        <a:bodyPr/>
        <a:lstStyle/>
        <a:p>
          <a:endParaRPr lang="en-US"/>
        </a:p>
      </dgm:t>
    </dgm:pt>
    <dgm:pt modelId="{163B880B-AAA6-407F-8D77-2A312822086F}" type="sibTrans" cxnId="{9B9BA060-5A55-47E2-943B-02F8E5437B0B}">
      <dgm:prSet/>
      <dgm:spPr/>
      <dgm:t>
        <a:bodyPr/>
        <a:lstStyle/>
        <a:p>
          <a:endParaRPr lang="en-US"/>
        </a:p>
      </dgm:t>
    </dgm:pt>
    <dgm:pt modelId="{50C95DFD-2464-4B7A-9198-EC5189920B23}">
      <dgm:prSet custT="1"/>
      <dgm:spPr/>
      <dgm:t>
        <a:bodyPr/>
        <a:lstStyle/>
        <a:p>
          <a:r>
            <a:rPr lang="en-US" sz="1400" baseline="0"/>
            <a:t>The hazard ratio indicates how the covariate affects the survival. If the hazard ratio is greater than 1, increase in the covariate decreases the survival, if the hazard ratio is equal to 1, the covariate doesn’t affect the survival, if the hazard ratio is less than 1, increase in the covariate increases the survival.</a:t>
          </a:r>
          <a:endParaRPr lang="en-IN" sz="1400"/>
        </a:p>
      </dgm:t>
    </dgm:pt>
    <dgm:pt modelId="{A9E54E7D-68FA-4FB7-9351-562E5A3D5880}" type="parTrans" cxnId="{C094D8B5-F976-4F45-BC7A-7A28E8B39F56}">
      <dgm:prSet/>
      <dgm:spPr/>
      <dgm:t>
        <a:bodyPr/>
        <a:lstStyle/>
        <a:p>
          <a:endParaRPr lang="en-IN"/>
        </a:p>
      </dgm:t>
    </dgm:pt>
    <dgm:pt modelId="{EEF853F0-B3DD-4332-AABB-E094DD974BE7}" type="sibTrans" cxnId="{C094D8B5-F976-4F45-BC7A-7A28E8B39F56}">
      <dgm:prSet/>
      <dgm:spPr/>
      <dgm:t>
        <a:bodyPr/>
        <a:lstStyle/>
        <a:p>
          <a:endParaRPr lang="en-IN"/>
        </a:p>
      </dgm:t>
    </dgm:pt>
    <dgm:pt modelId="{93E7F191-F567-4996-A16A-C266285229F6}" type="pres">
      <dgm:prSet presAssocID="{01440968-F4E8-4F7E-B76B-2234D0810294}" presName="linear" presStyleCnt="0">
        <dgm:presLayoutVars>
          <dgm:animLvl val="lvl"/>
          <dgm:resizeHandles val="exact"/>
        </dgm:presLayoutVars>
      </dgm:prSet>
      <dgm:spPr/>
    </dgm:pt>
    <dgm:pt modelId="{A272FBE9-C943-4B55-9C55-5493E26E4004}" type="pres">
      <dgm:prSet presAssocID="{DB82203C-9031-45D3-83FA-A5604997A0EB}" presName="parentText" presStyleLbl="node1" presStyleIdx="0" presStyleCnt="4" custScaleY="149495" custLinFactNeighborY="-17069">
        <dgm:presLayoutVars>
          <dgm:chMax val="0"/>
          <dgm:bulletEnabled val="1"/>
        </dgm:presLayoutVars>
      </dgm:prSet>
      <dgm:spPr/>
    </dgm:pt>
    <dgm:pt modelId="{5A27FB70-F0DB-47C2-B64C-88D9DB998017}" type="pres">
      <dgm:prSet presAssocID="{16D42817-3DF9-456B-BFE4-0C53C37C1BA8}" presName="spacer" presStyleCnt="0"/>
      <dgm:spPr/>
    </dgm:pt>
    <dgm:pt modelId="{925B48F6-14CD-4819-9FE0-0B1F78CDA3C7}" type="pres">
      <dgm:prSet presAssocID="{26AB1B0F-682B-40F8-9A6E-D83D1805DD1E}" presName="parentText" presStyleLbl="node1" presStyleIdx="1" presStyleCnt="4" custScaleY="149252">
        <dgm:presLayoutVars>
          <dgm:chMax val="0"/>
          <dgm:bulletEnabled val="1"/>
        </dgm:presLayoutVars>
      </dgm:prSet>
      <dgm:spPr/>
    </dgm:pt>
    <dgm:pt modelId="{FD926A53-7277-49B5-914C-14CBF7ECB8AC}" type="pres">
      <dgm:prSet presAssocID="{EB5EDD6E-B36A-4638-B82E-46F3183106DE}" presName="spacer" presStyleCnt="0"/>
      <dgm:spPr/>
    </dgm:pt>
    <dgm:pt modelId="{1AC7766B-64F0-4DBA-9BCF-515130800328}" type="pres">
      <dgm:prSet presAssocID="{39085203-47A7-4A4E-9AD8-C48D99FAD287}" presName="parentText" presStyleLbl="node1" presStyleIdx="2" presStyleCnt="4" custScaleY="144112">
        <dgm:presLayoutVars>
          <dgm:chMax val="0"/>
          <dgm:bulletEnabled val="1"/>
        </dgm:presLayoutVars>
      </dgm:prSet>
      <dgm:spPr/>
    </dgm:pt>
    <dgm:pt modelId="{D3EBA2EA-B660-43FA-8A3D-7EA177693BAA}" type="pres">
      <dgm:prSet presAssocID="{163B880B-AAA6-407F-8D77-2A312822086F}" presName="spacer" presStyleCnt="0"/>
      <dgm:spPr/>
    </dgm:pt>
    <dgm:pt modelId="{5680050C-DCC3-477F-B134-F310F3E9E0F8}" type="pres">
      <dgm:prSet presAssocID="{50C95DFD-2464-4B7A-9198-EC5189920B23}" presName="parentText" presStyleLbl="node1" presStyleIdx="3" presStyleCnt="4" custScaleY="147840">
        <dgm:presLayoutVars>
          <dgm:chMax val="0"/>
          <dgm:bulletEnabled val="1"/>
        </dgm:presLayoutVars>
      </dgm:prSet>
      <dgm:spPr/>
    </dgm:pt>
  </dgm:ptLst>
  <dgm:cxnLst>
    <dgm:cxn modelId="{9B9BA060-5A55-47E2-943B-02F8E5437B0B}" srcId="{01440968-F4E8-4F7E-B76B-2234D0810294}" destId="{39085203-47A7-4A4E-9AD8-C48D99FAD287}" srcOrd="2" destOrd="0" parTransId="{448DF5A5-05E2-4938-B182-5953A3B84489}" sibTransId="{163B880B-AAA6-407F-8D77-2A312822086F}"/>
    <dgm:cxn modelId="{84FEC96B-A59E-41CF-8771-764559BEA4CE}" type="presOf" srcId="{DB82203C-9031-45D3-83FA-A5604997A0EB}" destId="{A272FBE9-C943-4B55-9C55-5493E26E4004}" srcOrd="0" destOrd="0" presId="urn:microsoft.com/office/officeart/2005/8/layout/vList2"/>
    <dgm:cxn modelId="{71D28F4E-F870-4054-B632-18D81AD089FA}" srcId="{01440968-F4E8-4F7E-B76B-2234D0810294}" destId="{26AB1B0F-682B-40F8-9A6E-D83D1805DD1E}" srcOrd="1" destOrd="0" parTransId="{11CA97D4-907E-412D-96B2-051CC201259D}" sibTransId="{EB5EDD6E-B36A-4638-B82E-46F3183106DE}"/>
    <dgm:cxn modelId="{BF8C148E-ED83-4BD4-95C3-E520CB5AB13D}" type="presOf" srcId="{39085203-47A7-4A4E-9AD8-C48D99FAD287}" destId="{1AC7766B-64F0-4DBA-9BCF-515130800328}" srcOrd="0" destOrd="0" presId="urn:microsoft.com/office/officeart/2005/8/layout/vList2"/>
    <dgm:cxn modelId="{C094D8B5-F976-4F45-BC7A-7A28E8B39F56}" srcId="{01440968-F4E8-4F7E-B76B-2234D0810294}" destId="{50C95DFD-2464-4B7A-9198-EC5189920B23}" srcOrd="3" destOrd="0" parTransId="{A9E54E7D-68FA-4FB7-9351-562E5A3D5880}" sibTransId="{EEF853F0-B3DD-4332-AABB-E094DD974BE7}"/>
    <dgm:cxn modelId="{F3F2DFD3-8901-4616-80BF-C01023C4CC7A}" type="presOf" srcId="{26AB1B0F-682B-40F8-9A6E-D83D1805DD1E}" destId="{925B48F6-14CD-4819-9FE0-0B1F78CDA3C7}" srcOrd="0" destOrd="0" presId="urn:microsoft.com/office/officeart/2005/8/layout/vList2"/>
    <dgm:cxn modelId="{1D41D2D4-8D52-4DCB-BD5B-89706B6D0FAE}" type="presOf" srcId="{50C95DFD-2464-4B7A-9198-EC5189920B23}" destId="{5680050C-DCC3-477F-B134-F310F3E9E0F8}" srcOrd="0" destOrd="0" presId="urn:microsoft.com/office/officeart/2005/8/layout/vList2"/>
    <dgm:cxn modelId="{67F142D9-E954-446D-BAF6-7D1BDB54C68B}" srcId="{01440968-F4E8-4F7E-B76B-2234D0810294}" destId="{DB82203C-9031-45D3-83FA-A5604997A0EB}" srcOrd="0" destOrd="0" parTransId="{925F098E-3C5A-4B53-8983-61685C894D35}" sibTransId="{16D42817-3DF9-456B-BFE4-0C53C37C1BA8}"/>
    <dgm:cxn modelId="{81F8DCE6-7B91-4FEE-B91E-FC50545D9747}" type="presOf" srcId="{01440968-F4E8-4F7E-B76B-2234D0810294}" destId="{93E7F191-F567-4996-A16A-C266285229F6}" srcOrd="0" destOrd="0" presId="urn:microsoft.com/office/officeart/2005/8/layout/vList2"/>
    <dgm:cxn modelId="{CFF5E809-171B-46AC-B687-E64B53781351}" type="presParOf" srcId="{93E7F191-F567-4996-A16A-C266285229F6}" destId="{A272FBE9-C943-4B55-9C55-5493E26E4004}" srcOrd="0" destOrd="0" presId="urn:microsoft.com/office/officeart/2005/8/layout/vList2"/>
    <dgm:cxn modelId="{2D85FF9B-4524-4993-B75B-5047951D01BC}" type="presParOf" srcId="{93E7F191-F567-4996-A16A-C266285229F6}" destId="{5A27FB70-F0DB-47C2-B64C-88D9DB998017}" srcOrd="1" destOrd="0" presId="urn:microsoft.com/office/officeart/2005/8/layout/vList2"/>
    <dgm:cxn modelId="{ECDDAE8D-EF4E-4C23-B7AC-ECF725CAAE85}" type="presParOf" srcId="{93E7F191-F567-4996-A16A-C266285229F6}" destId="{925B48F6-14CD-4819-9FE0-0B1F78CDA3C7}" srcOrd="2" destOrd="0" presId="urn:microsoft.com/office/officeart/2005/8/layout/vList2"/>
    <dgm:cxn modelId="{26D43E39-BDEA-4AA3-8A97-893917CAFA98}" type="presParOf" srcId="{93E7F191-F567-4996-A16A-C266285229F6}" destId="{FD926A53-7277-49B5-914C-14CBF7ECB8AC}" srcOrd="3" destOrd="0" presId="urn:microsoft.com/office/officeart/2005/8/layout/vList2"/>
    <dgm:cxn modelId="{6E802745-78C8-4E46-98E9-1CEA29C46195}" type="presParOf" srcId="{93E7F191-F567-4996-A16A-C266285229F6}" destId="{1AC7766B-64F0-4DBA-9BCF-515130800328}" srcOrd="4" destOrd="0" presId="urn:microsoft.com/office/officeart/2005/8/layout/vList2"/>
    <dgm:cxn modelId="{81C2202A-69F7-4A62-922A-0033194C2497}" type="presParOf" srcId="{93E7F191-F567-4996-A16A-C266285229F6}" destId="{D3EBA2EA-B660-43FA-8A3D-7EA177693BAA}" srcOrd="5" destOrd="0" presId="urn:microsoft.com/office/officeart/2005/8/layout/vList2"/>
    <dgm:cxn modelId="{03294925-4FD8-476A-BD31-900F35C7ABFA}" type="presParOf" srcId="{93E7F191-F567-4996-A16A-C266285229F6}" destId="{5680050C-DCC3-477F-B134-F310F3E9E0F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91926-9986-4405-B8F4-1607648099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1C05F2-CC58-4CA0-8049-6EC0A19BE637}">
      <dgm:prSet/>
      <dgm:spPr/>
      <dgm:t>
        <a:bodyPr/>
        <a:lstStyle/>
        <a:p>
          <a:pPr>
            <a:lnSpc>
              <a:spcPct val="100000"/>
            </a:lnSpc>
          </a:pPr>
          <a:r>
            <a:rPr lang="en-IN"/>
            <a:t>A full Mixed Multivariate Cox proportional hazard model and two Optimal Multivariate Cox proportional hazard models are built, based on the previous analysis.</a:t>
          </a:r>
          <a:endParaRPr lang="en-US"/>
        </a:p>
      </dgm:t>
    </dgm:pt>
    <dgm:pt modelId="{6E850A1E-A58E-4F14-A11F-9C621297E02C}" type="parTrans" cxnId="{4979622B-AB2A-43B0-AB2B-BF32CC0C3B2B}">
      <dgm:prSet/>
      <dgm:spPr/>
      <dgm:t>
        <a:bodyPr/>
        <a:lstStyle/>
        <a:p>
          <a:endParaRPr lang="en-US"/>
        </a:p>
      </dgm:t>
    </dgm:pt>
    <dgm:pt modelId="{0D26FCB5-EC44-4C04-B0E8-D7BE2114CF8A}" type="sibTrans" cxnId="{4979622B-AB2A-43B0-AB2B-BF32CC0C3B2B}">
      <dgm:prSet/>
      <dgm:spPr/>
      <dgm:t>
        <a:bodyPr/>
        <a:lstStyle/>
        <a:p>
          <a:endParaRPr lang="en-US"/>
        </a:p>
      </dgm:t>
    </dgm:pt>
    <dgm:pt modelId="{3E71447F-75F5-4A74-ABA4-B06C7849CC19}">
      <dgm:prSet/>
      <dgm:spPr/>
      <dgm:t>
        <a:bodyPr/>
        <a:lstStyle/>
        <a:p>
          <a:pPr>
            <a:lnSpc>
              <a:spcPct val="100000"/>
            </a:lnSpc>
          </a:pPr>
          <a:r>
            <a:rPr lang="en-IN"/>
            <a:t>First Optimal multivariate model is the Optimal Multivariate Cox PH model in the provided data paper.</a:t>
          </a:r>
          <a:endParaRPr lang="en-US"/>
        </a:p>
      </dgm:t>
    </dgm:pt>
    <dgm:pt modelId="{CE6B2F27-F40F-4946-929D-CEF54359B92B}" type="parTrans" cxnId="{07CCC040-4B87-4BC3-8D06-480E7ECC5515}">
      <dgm:prSet/>
      <dgm:spPr/>
      <dgm:t>
        <a:bodyPr/>
        <a:lstStyle/>
        <a:p>
          <a:endParaRPr lang="en-US"/>
        </a:p>
      </dgm:t>
    </dgm:pt>
    <dgm:pt modelId="{2C6743D6-F41C-4F99-B048-33EC3D03DFDD}" type="sibTrans" cxnId="{07CCC040-4B87-4BC3-8D06-480E7ECC5515}">
      <dgm:prSet/>
      <dgm:spPr/>
      <dgm:t>
        <a:bodyPr/>
        <a:lstStyle/>
        <a:p>
          <a:endParaRPr lang="en-US"/>
        </a:p>
      </dgm:t>
    </dgm:pt>
    <dgm:pt modelId="{06850EB0-AE27-42E2-93D9-D9E194F904DD}">
      <dgm:prSet/>
      <dgm:spPr/>
      <dgm:t>
        <a:bodyPr/>
        <a:lstStyle/>
        <a:p>
          <a:pPr>
            <a:lnSpc>
              <a:spcPct val="100000"/>
            </a:lnSpc>
          </a:pPr>
          <a:r>
            <a:rPr lang="en-IN"/>
            <a:t>Second Optimal multivariate model is build using the backward selection process. In backward selection process, we build a full mixed model and in each step we remove the covariate with highest p-value.</a:t>
          </a:r>
          <a:endParaRPr lang="en-US"/>
        </a:p>
      </dgm:t>
    </dgm:pt>
    <dgm:pt modelId="{99FA3B76-43C8-4460-8A17-19D528A506C0}" type="parTrans" cxnId="{71C2F08C-57BA-4DDA-B223-3946C2DDA136}">
      <dgm:prSet/>
      <dgm:spPr/>
      <dgm:t>
        <a:bodyPr/>
        <a:lstStyle/>
        <a:p>
          <a:endParaRPr lang="en-US"/>
        </a:p>
      </dgm:t>
    </dgm:pt>
    <dgm:pt modelId="{0A3BBA04-3433-45AD-8F9D-7DEA0DD3206D}" type="sibTrans" cxnId="{71C2F08C-57BA-4DDA-B223-3946C2DDA136}">
      <dgm:prSet/>
      <dgm:spPr/>
      <dgm:t>
        <a:bodyPr/>
        <a:lstStyle/>
        <a:p>
          <a:endParaRPr lang="en-US"/>
        </a:p>
      </dgm:t>
    </dgm:pt>
    <dgm:pt modelId="{C2F22DAC-931D-477B-B951-C27870D113F9}" type="pres">
      <dgm:prSet presAssocID="{52F91926-9986-4405-B8F4-16076480997D}" presName="root" presStyleCnt="0">
        <dgm:presLayoutVars>
          <dgm:dir/>
          <dgm:resizeHandles val="exact"/>
        </dgm:presLayoutVars>
      </dgm:prSet>
      <dgm:spPr/>
    </dgm:pt>
    <dgm:pt modelId="{D3C49EBD-4AE3-4D37-BFD7-B7636740672C}" type="pres">
      <dgm:prSet presAssocID="{BF1C05F2-CC58-4CA0-8049-6EC0A19BE637}" presName="compNode" presStyleCnt="0"/>
      <dgm:spPr/>
    </dgm:pt>
    <dgm:pt modelId="{5CE2C7A4-1CDE-4B7E-8A17-C6179ABA0F53}" type="pres">
      <dgm:prSet presAssocID="{BF1C05F2-CC58-4CA0-8049-6EC0A19BE637}" presName="bgRect" presStyleLbl="bgShp" presStyleIdx="0" presStyleCnt="3"/>
      <dgm:spPr/>
    </dgm:pt>
    <dgm:pt modelId="{1C527205-7FA0-41E6-9663-C1E220AA1798}" type="pres">
      <dgm:prSet presAssocID="{BF1C05F2-CC58-4CA0-8049-6EC0A19B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46B5609-EA05-46B7-9AC4-17E730914E89}" type="pres">
      <dgm:prSet presAssocID="{BF1C05F2-CC58-4CA0-8049-6EC0A19BE637}" presName="spaceRect" presStyleCnt="0"/>
      <dgm:spPr/>
    </dgm:pt>
    <dgm:pt modelId="{C40A5AD5-1692-49D4-8640-6599BBB2291A}" type="pres">
      <dgm:prSet presAssocID="{BF1C05F2-CC58-4CA0-8049-6EC0A19BE637}" presName="parTx" presStyleLbl="revTx" presStyleIdx="0" presStyleCnt="3">
        <dgm:presLayoutVars>
          <dgm:chMax val="0"/>
          <dgm:chPref val="0"/>
        </dgm:presLayoutVars>
      </dgm:prSet>
      <dgm:spPr/>
    </dgm:pt>
    <dgm:pt modelId="{70D16B5C-A746-45C7-BF5C-38447246B0C3}" type="pres">
      <dgm:prSet presAssocID="{0D26FCB5-EC44-4C04-B0E8-D7BE2114CF8A}" presName="sibTrans" presStyleCnt="0"/>
      <dgm:spPr/>
    </dgm:pt>
    <dgm:pt modelId="{62AC1AB8-A7E4-4072-A658-7BC2B38766CD}" type="pres">
      <dgm:prSet presAssocID="{3E71447F-75F5-4A74-ABA4-B06C7849CC19}" presName="compNode" presStyleCnt="0"/>
      <dgm:spPr/>
    </dgm:pt>
    <dgm:pt modelId="{B108A2B2-2D64-4A0F-BCE5-A29AA7CD4F2A}" type="pres">
      <dgm:prSet presAssocID="{3E71447F-75F5-4A74-ABA4-B06C7849CC19}" presName="bgRect" presStyleLbl="bgShp" presStyleIdx="1" presStyleCnt="3"/>
      <dgm:spPr/>
    </dgm:pt>
    <dgm:pt modelId="{C20767F4-1244-40A7-9A77-DA0AE497F9A5}" type="pres">
      <dgm:prSet presAssocID="{3E71447F-75F5-4A74-ABA4-B06C7849CC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2FA8DEEC-41B0-4D4C-8BC0-C95EB22C658F}" type="pres">
      <dgm:prSet presAssocID="{3E71447F-75F5-4A74-ABA4-B06C7849CC19}" presName="spaceRect" presStyleCnt="0"/>
      <dgm:spPr/>
    </dgm:pt>
    <dgm:pt modelId="{3A51F5F2-45ED-4093-8F62-D1F8E173423F}" type="pres">
      <dgm:prSet presAssocID="{3E71447F-75F5-4A74-ABA4-B06C7849CC19}" presName="parTx" presStyleLbl="revTx" presStyleIdx="1" presStyleCnt="3">
        <dgm:presLayoutVars>
          <dgm:chMax val="0"/>
          <dgm:chPref val="0"/>
        </dgm:presLayoutVars>
      </dgm:prSet>
      <dgm:spPr/>
    </dgm:pt>
    <dgm:pt modelId="{5A5CDF0F-8AC6-4CA2-9B55-F708DFD9532E}" type="pres">
      <dgm:prSet presAssocID="{2C6743D6-F41C-4F99-B048-33EC3D03DFDD}" presName="sibTrans" presStyleCnt="0"/>
      <dgm:spPr/>
    </dgm:pt>
    <dgm:pt modelId="{F7A9D50C-7C38-440F-9787-B7D15C2D7594}" type="pres">
      <dgm:prSet presAssocID="{06850EB0-AE27-42E2-93D9-D9E194F904DD}" presName="compNode" presStyleCnt="0"/>
      <dgm:spPr/>
    </dgm:pt>
    <dgm:pt modelId="{E282748F-69E2-4F2C-9DF8-64F432896EA6}" type="pres">
      <dgm:prSet presAssocID="{06850EB0-AE27-42E2-93D9-D9E194F904DD}" presName="bgRect" presStyleLbl="bgShp" presStyleIdx="2" presStyleCnt="3"/>
      <dgm:spPr/>
    </dgm:pt>
    <dgm:pt modelId="{B957F771-BD29-4FB6-86E0-71CC9854A808}" type="pres">
      <dgm:prSet presAssocID="{06850EB0-AE27-42E2-93D9-D9E194F904D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lowchart"/>
        </a:ext>
      </dgm:extLst>
    </dgm:pt>
    <dgm:pt modelId="{035535C5-D3D8-46BA-81D9-FFAC96A65277}" type="pres">
      <dgm:prSet presAssocID="{06850EB0-AE27-42E2-93D9-D9E194F904DD}" presName="spaceRect" presStyleCnt="0"/>
      <dgm:spPr/>
    </dgm:pt>
    <dgm:pt modelId="{9977B036-F903-41B3-8EAB-62FF46077F8A}" type="pres">
      <dgm:prSet presAssocID="{06850EB0-AE27-42E2-93D9-D9E194F904DD}" presName="parTx" presStyleLbl="revTx" presStyleIdx="2" presStyleCnt="3">
        <dgm:presLayoutVars>
          <dgm:chMax val="0"/>
          <dgm:chPref val="0"/>
        </dgm:presLayoutVars>
      </dgm:prSet>
      <dgm:spPr/>
    </dgm:pt>
  </dgm:ptLst>
  <dgm:cxnLst>
    <dgm:cxn modelId="{BF38FD0F-B93E-411E-BC46-5504DC895913}" type="presOf" srcId="{3E71447F-75F5-4A74-ABA4-B06C7849CC19}" destId="{3A51F5F2-45ED-4093-8F62-D1F8E173423F}" srcOrd="0" destOrd="0" presId="urn:microsoft.com/office/officeart/2018/2/layout/IconVerticalSolidList"/>
    <dgm:cxn modelId="{4979622B-AB2A-43B0-AB2B-BF32CC0C3B2B}" srcId="{52F91926-9986-4405-B8F4-16076480997D}" destId="{BF1C05F2-CC58-4CA0-8049-6EC0A19BE637}" srcOrd="0" destOrd="0" parTransId="{6E850A1E-A58E-4F14-A11F-9C621297E02C}" sibTransId="{0D26FCB5-EC44-4C04-B0E8-D7BE2114CF8A}"/>
    <dgm:cxn modelId="{65DD703B-36CF-4D9C-A5D9-FED40679AF01}" type="presOf" srcId="{BF1C05F2-CC58-4CA0-8049-6EC0A19BE637}" destId="{C40A5AD5-1692-49D4-8640-6599BBB2291A}" srcOrd="0" destOrd="0" presId="urn:microsoft.com/office/officeart/2018/2/layout/IconVerticalSolidList"/>
    <dgm:cxn modelId="{07CCC040-4B87-4BC3-8D06-480E7ECC5515}" srcId="{52F91926-9986-4405-B8F4-16076480997D}" destId="{3E71447F-75F5-4A74-ABA4-B06C7849CC19}" srcOrd="1" destOrd="0" parTransId="{CE6B2F27-F40F-4946-929D-CEF54359B92B}" sibTransId="{2C6743D6-F41C-4F99-B048-33EC3D03DFDD}"/>
    <dgm:cxn modelId="{38884E7C-264F-412F-A76D-743296A3E98B}" type="presOf" srcId="{06850EB0-AE27-42E2-93D9-D9E194F904DD}" destId="{9977B036-F903-41B3-8EAB-62FF46077F8A}" srcOrd="0" destOrd="0" presId="urn:microsoft.com/office/officeart/2018/2/layout/IconVerticalSolidList"/>
    <dgm:cxn modelId="{71C2F08C-57BA-4DDA-B223-3946C2DDA136}" srcId="{52F91926-9986-4405-B8F4-16076480997D}" destId="{06850EB0-AE27-42E2-93D9-D9E194F904DD}" srcOrd="2" destOrd="0" parTransId="{99FA3B76-43C8-4460-8A17-19D528A506C0}" sibTransId="{0A3BBA04-3433-45AD-8F9D-7DEA0DD3206D}"/>
    <dgm:cxn modelId="{F5B560C6-D2FE-4067-B563-6F14301F8F34}" type="presOf" srcId="{52F91926-9986-4405-B8F4-16076480997D}" destId="{C2F22DAC-931D-477B-B951-C27870D113F9}" srcOrd="0" destOrd="0" presId="urn:microsoft.com/office/officeart/2018/2/layout/IconVerticalSolidList"/>
    <dgm:cxn modelId="{07DAACC6-EA56-4E2F-81E0-B9719BFBB789}" type="presParOf" srcId="{C2F22DAC-931D-477B-B951-C27870D113F9}" destId="{D3C49EBD-4AE3-4D37-BFD7-B7636740672C}" srcOrd="0" destOrd="0" presId="urn:microsoft.com/office/officeart/2018/2/layout/IconVerticalSolidList"/>
    <dgm:cxn modelId="{DB1F67E5-5F59-4522-A8DE-E30C5154C7E8}" type="presParOf" srcId="{D3C49EBD-4AE3-4D37-BFD7-B7636740672C}" destId="{5CE2C7A4-1CDE-4B7E-8A17-C6179ABA0F53}" srcOrd="0" destOrd="0" presId="urn:microsoft.com/office/officeart/2018/2/layout/IconVerticalSolidList"/>
    <dgm:cxn modelId="{6F0FAB9A-CB0F-4967-80FB-76F52AC96AB4}" type="presParOf" srcId="{D3C49EBD-4AE3-4D37-BFD7-B7636740672C}" destId="{1C527205-7FA0-41E6-9663-C1E220AA1798}" srcOrd="1" destOrd="0" presId="urn:microsoft.com/office/officeart/2018/2/layout/IconVerticalSolidList"/>
    <dgm:cxn modelId="{55BC6B36-74CE-494A-B68B-D3617AC914BE}" type="presParOf" srcId="{D3C49EBD-4AE3-4D37-BFD7-B7636740672C}" destId="{A46B5609-EA05-46B7-9AC4-17E730914E89}" srcOrd="2" destOrd="0" presId="urn:microsoft.com/office/officeart/2018/2/layout/IconVerticalSolidList"/>
    <dgm:cxn modelId="{B28C7620-8244-40E1-862D-4CCDFC5CF0BC}" type="presParOf" srcId="{D3C49EBD-4AE3-4D37-BFD7-B7636740672C}" destId="{C40A5AD5-1692-49D4-8640-6599BBB2291A}" srcOrd="3" destOrd="0" presId="urn:microsoft.com/office/officeart/2018/2/layout/IconVerticalSolidList"/>
    <dgm:cxn modelId="{8288BA76-B765-4BB3-8FE9-0FC4505FDDBC}" type="presParOf" srcId="{C2F22DAC-931D-477B-B951-C27870D113F9}" destId="{70D16B5C-A746-45C7-BF5C-38447246B0C3}" srcOrd="1" destOrd="0" presId="urn:microsoft.com/office/officeart/2018/2/layout/IconVerticalSolidList"/>
    <dgm:cxn modelId="{D1407D92-F375-40D5-B4FD-396ED2B13174}" type="presParOf" srcId="{C2F22DAC-931D-477B-B951-C27870D113F9}" destId="{62AC1AB8-A7E4-4072-A658-7BC2B38766CD}" srcOrd="2" destOrd="0" presId="urn:microsoft.com/office/officeart/2018/2/layout/IconVerticalSolidList"/>
    <dgm:cxn modelId="{FCD2D54E-D303-4573-AE4B-3144EEC7998F}" type="presParOf" srcId="{62AC1AB8-A7E4-4072-A658-7BC2B38766CD}" destId="{B108A2B2-2D64-4A0F-BCE5-A29AA7CD4F2A}" srcOrd="0" destOrd="0" presId="urn:microsoft.com/office/officeart/2018/2/layout/IconVerticalSolidList"/>
    <dgm:cxn modelId="{A5D61CC7-CC76-47FF-9EB4-6BC251DE61EE}" type="presParOf" srcId="{62AC1AB8-A7E4-4072-A658-7BC2B38766CD}" destId="{C20767F4-1244-40A7-9A77-DA0AE497F9A5}" srcOrd="1" destOrd="0" presId="urn:microsoft.com/office/officeart/2018/2/layout/IconVerticalSolidList"/>
    <dgm:cxn modelId="{0A4198A7-36C8-492B-B822-2A8E8163891F}" type="presParOf" srcId="{62AC1AB8-A7E4-4072-A658-7BC2B38766CD}" destId="{2FA8DEEC-41B0-4D4C-8BC0-C95EB22C658F}" srcOrd="2" destOrd="0" presId="urn:microsoft.com/office/officeart/2018/2/layout/IconVerticalSolidList"/>
    <dgm:cxn modelId="{026D9FC9-A982-4A9B-9E2C-98A0AD4E4EB2}" type="presParOf" srcId="{62AC1AB8-A7E4-4072-A658-7BC2B38766CD}" destId="{3A51F5F2-45ED-4093-8F62-D1F8E173423F}" srcOrd="3" destOrd="0" presId="urn:microsoft.com/office/officeart/2018/2/layout/IconVerticalSolidList"/>
    <dgm:cxn modelId="{46B22B61-19A1-4A8F-B01C-7C9DFC2185AC}" type="presParOf" srcId="{C2F22DAC-931D-477B-B951-C27870D113F9}" destId="{5A5CDF0F-8AC6-4CA2-9B55-F708DFD9532E}" srcOrd="3" destOrd="0" presId="urn:microsoft.com/office/officeart/2018/2/layout/IconVerticalSolidList"/>
    <dgm:cxn modelId="{4F49D8CF-E0F4-488F-AC34-054A98BBFCF3}" type="presParOf" srcId="{C2F22DAC-931D-477B-B951-C27870D113F9}" destId="{F7A9D50C-7C38-440F-9787-B7D15C2D7594}" srcOrd="4" destOrd="0" presId="urn:microsoft.com/office/officeart/2018/2/layout/IconVerticalSolidList"/>
    <dgm:cxn modelId="{E1B69367-F2AE-4122-940B-F27C3E48D9DA}" type="presParOf" srcId="{F7A9D50C-7C38-440F-9787-B7D15C2D7594}" destId="{E282748F-69E2-4F2C-9DF8-64F432896EA6}" srcOrd="0" destOrd="0" presId="urn:microsoft.com/office/officeart/2018/2/layout/IconVerticalSolidList"/>
    <dgm:cxn modelId="{6673A5FF-BE1E-4D1C-8CAC-B2EBED466170}" type="presParOf" srcId="{F7A9D50C-7C38-440F-9787-B7D15C2D7594}" destId="{B957F771-BD29-4FB6-86E0-71CC9854A808}" srcOrd="1" destOrd="0" presId="urn:microsoft.com/office/officeart/2018/2/layout/IconVerticalSolidList"/>
    <dgm:cxn modelId="{9E233203-C140-4653-955D-B0393EDD04E1}" type="presParOf" srcId="{F7A9D50C-7C38-440F-9787-B7D15C2D7594}" destId="{035535C5-D3D8-46BA-81D9-FFAC96A65277}" srcOrd="2" destOrd="0" presId="urn:microsoft.com/office/officeart/2018/2/layout/IconVerticalSolidList"/>
    <dgm:cxn modelId="{3E2301DA-875D-417D-A84F-36C02FB40193}" type="presParOf" srcId="{F7A9D50C-7C38-440F-9787-B7D15C2D7594}" destId="{9977B036-F903-41B3-8EAB-62FF46077F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99CB06-6D40-4DB3-B2CC-ECC4D730DC72}"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807C8B35-E9DF-4A65-8E1D-C283E7CD00E4}">
      <dgm:prSet/>
      <dgm:spPr/>
      <dgm:t>
        <a:bodyPr/>
        <a:lstStyle/>
        <a:p>
          <a:pPr rtl="0"/>
          <a:r>
            <a:rPr lang="en-US"/>
            <a:t>We now verify one of our major assumptions in the Cox PH Models</a:t>
          </a:r>
          <a:r>
            <a:rPr lang="en-US">
              <a:latin typeface="Georgia Pro Cond Light"/>
            </a:rPr>
            <a:t> </a:t>
          </a:r>
          <a:endParaRPr lang="en-US"/>
        </a:p>
      </dgm:t>
    </dgm:pt>
    <dgm:pt modelId="{4FF2D9AD-F0D7-4AB8-9248-92B90D7F25E5}" type="parTrans" cxnId="{8830581E-C31E-485F-983F-DC6F3089D6DA}">
      <dgm:prSet/>
      <dgm:spPr/>
      <dgm:t>
        <a:bodyPr/>
        <a:lstStyle/>
        <a:p>
          <a:endParaRPr lang="en-US"/>
        </a:p>
      </dgm:t>
    </dgm:pt>
    <dgm:pt modelId="{3EF28E87-461B-47EC-836B-F1A1F6909584}" type="sibTrans" cxnId="{8830581E-C31E-485F-983F-DC6F3089D6DA}">
      <dgm:prSet/>
      <dgm:spPr/>
      <dgm:t>
        <a:bodyPr/>
        <a:lstStyle/>
        <a:p>
          <a:endParaRPr lang="en-US"/>
        </a:p>
      </dgm:t>
    </dgm:pt>
    <dgm:pt modelId="{ACC9FE4C-BB7C-4E0C-BB3E-2A31124FC15F}">
      <dgm:prSet/>
      <dgm:spPr/>
      <dgm:t>
        <a:bodyPr/>
        <a:lstStyle/>
        <a:p>
          <a:r>
            <a:rPr lang="en-US"/>
            <a:t>The assumption of proportional hazards.</a:t>
          </a:r>
        </a:p>
      </dgm:t>
    </dgm:pt>
    <dgm:pt modelId="{0C511AFE-E8A0-4B0C-BAE5-89FCED87415A}" type="parTrans" cxnId="{B70D14C9-01F0-4B08-99A9-DB0B5D4BC8B4}">
      <dgm:prSet/>
      <dgm:spPr/>
      <dgm:t>
        <a:bodyPr/>
        <a:lstStyle/>
        <a:p>
          <a:endParaRPr lang="en-US"/>
        </a:p>
      </dgm:t>
    </dgm:pt>
    <dgm:pt modelId="{C5320BBC-863A-4271-ABCE-FBFE459C9A30}" type="sibTrans" cxnId="{B70D14C9-01F0-4B08-99A9-DB0B5D4BC8B4}">
      <dgm:prSet/>
      <dgm:spPr/>
      <dgm:t>
        <a:bodyPr/>
        <a:lstStyle/>
        <a:p>
          <a:endParaRPr lang="en-US"/>
        </a:p>
      </dgm:t>
    </dgm:pt>
    <dgm:pt modelId="{1DDE7419-5AFA-4897-A86E-EE2F83E0CD56}" type="pres">
      <dgm:prSet presAssocID="{B799CB06-6D40-4DB3-B2CC-ECC4D730DC72}" presName="Name0" presStyleCnt="0">
        <dgm:presLayoutVars>
          <dgm:dir/>
          <dgm:animLvl val="lvl"/>
          <dgm:resizeHandles val="exact"/>
        </dgm:presLayoutVars>
      </dgm:prSet>
      <dgm:spPr/>
    </dgm:pt>
    <dgm:pt modelId="{4C788E6A-94DF-4872-82FF-B6046F55BB71}" type="pres">
      <dgm:prSet presAssocID="{ACC9FE4C-BB7C-4E0C-BB3E-2A31124FC15F}" presName="boxAndChildren" presStyleCnt="0"/>
      <dgm:spPr/>
    </dgm:pt>
    <dgm:pt modelId="{1F3010AF-B4F0-454E-954C-044A30E001B4}" type="pres">
      <dgm:prSet presAssocID="{ACC9FE4C-BB7C-4E0C-BB3E-2A31124FC15F}" presName="parentTextBox" presStyleLbl="node1" presStyleIdx="0" presStyleCnt="2"/>
      <dgm:spPr/>
    </dgm:pt>
    <dgm:pt modelId="{0E444CEE-F5DC-45C1-8CCE-91FFC38A2D35}" type="pres">
      <dgm:prSet presAssocID="{3EF28E87-461B-47EC-836B-F1A1F6909584}" presName="sp" presStyleCnt="0"/>
      <dgm:spPr/>
    </dgm:pt>
    <dgm:pt modelId="{3EBE19AB-76F7-4609-8A82-92F2CF988D6F}" type="pres">
      <dgm:prSet presAssocID="{807C8B35-E9DF-4A65-8E1D-C283E7CD00E4}" presName="arrowAndChildren" presStyleCnt="0"/>
      <dgm:spPr/>
    </dgm:pt>
    <dgm:pt modelId="{23D9C01D-A08C-448B-B137-786AA90A7AA1}" type="pres">
      <dgm:prSet presAssocID="{807C8B35-E9DF-4A65-8E1D-C283E7CD00E4}" presName="parentTextArrow" presStyleLbl="node1" presStyleIdx="1" presStyleCnt="2" custScaleY="100128"/>
      <dgm:spPr/>
    </dgm:pt>
  </dgm:ptLst>
  <dgm:cxnLst>
    <dgm:cxn modelId="{29C97D02-3293-4503-8F0A-78702CB0BCDB}" type="presOf" srcId="{ACC9FE4C-BB7C-4E0C-BB3E-2A31124FC15F}" destId="{1F3010AF-B4F0-454E-954C-044A30E001B4}" srcOrd="0" destOrd="0" presId="urn:microsoft.com/office/officeart/2005/8/layout/process4"/>
    <dgm:cxn modelId="{8830581E-C31E-485F-983F-DC6F3089D6DA}" srcId="{B799CB06-6D40-4DB3-B2CC-ECC4D730DC72}" destId="{807C8B35-E9DF-4A65-8E1D-C283E7CD00E4}" srcOrd="0" destOrd="0" parTransId="{4FF2D9AD-F0D7-4AB8-9248-92B90D7F25E5}" sibTransId="{3EF28E87-461B-47EC-836B-F1A1F6909584}"/>
    <dgm:cxn modelId="{25DC1B2D-1911-4C03-A4B2-680A33B46C8B}" type="presOf" srcId="{B799CB06-6D40-4DB3-B2CC-ECC4D730DC72}" destId="{1DDE7419-5AFA-4897-A86E-EE2F83E0CD56}" srcOrd="0" destOrd="0" presId="urn:microsoft.com/office/officeart/2005/8/layout/process4"/>
    <dgm:cxn modelId="{B70D14C9-01F0-4B08-99A9-DB0B5D4BC8B4}" srcId="{B799CB06-6D40-4DB3-B2CC-ECC4D730DC72}" destId="{ACC9FE4C-BB7C-4E0C-BB3E-2A31124FC15F}" srcOrd="1" destOrd="0" parTransId="{0C511AFE-E8A0-4B0C-BAE5-89FCED87415A}" sibTransId="{C5320BBC-863A-4271-ABCE-FBFE459C9A30}"/>
    <dgm:cxn modelId="{F7757EE9-82BA-4D6E-9664-0BAE05CC1ACE}" type="presOf" srcId="{807C8B35-E9DF-4A65-8E1D-C283E7CD00E4}" destId="{23D9C01D-A08C-448B-B137-786AA90A7AA1}" srcOrd="0" destOrd="0" presId="urn:microsoft.com/office/officeart/2005/8/layout/process4"/>
    <dgm:cxn modelId="{3641BF3A-B53D-4D51-BC4B-FA5AE2A0A0E9}" type="presParOf" srcId="{1DDE7419-5AFA-4897-A86E-EE2F83E0CD56}" destId="{4C788E6A-94DF-4872-82FF-B6046F55BB71}" srcOrd="0" destOrd="0" presId="urn:microsoft.com/office/officeart/2005/8/layout/process4"/>
    <dgm:cxn modelId="{269D0D15-5F9E-4920-A1F9-4A28FDB7C3A2}" type="presParOf" srcId="{4C788E6A-94DF-4872-82FF-B6046F55BB71}" destId="{1F3010AF-B4F0-454E-954C-044A30E001B4}" srcOrd="0" destOrd="0" presId="urn:microsoft.com/office/officeart/2005/8/layout/process4"/>
    <dgm:cxn modelId="{E9176FDF-0ECE-4333-A82A-7FDEB3682E78}" type="presParOf" srcId="{1DDE7419-5AFA-4897-A86E-EE2F83E0CD56}" destId="{0E444CEE-F5DC-45C1-8CCE-91FFC38A2D35}" srcOrd="1" destOrd="0" presId="urn:microsoft.com/office/officeart/2005/8/layout/process4"/>
    <dgm:cxn modelId="{A18D5CDC-4414-431A-8648-04559B1CB7F8}" type="presParOf" srcId="{1DDE7419-5AFA-4897-A86E-EE2F83E0CD56}" destId="{3EBE19AB-76F7-4609-8A82-92F2CF988D6F}" srcOrd="2" destOrd="0" presId="urn:microsoft.com/office/officeart/2005/8/layout/process4"/>
    <dgm:cxn modelId="{307E4AEA-8D4E-4BEC-A083-262732B26E20}" type="presParOf" srcId="{3EBE19AB-76F7-4609-8A82-92F2CF988D6F}" destId="{23D9C01D-A08C-448B-B137-786AA90A7AA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A72105-C05E-49AB-A000-EC8FEF97A3D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73097D-DECC-4EE3-9212-9FF10D41E894}">
      <dgm:prSet/>
      <dgm:spPr/>
      <dgm:t>
        <a:bodyPr/>
        <a:lstStyle/>
        <a:p>
          <a:r>
            <a:rPr lang="en-US"/>
            <a:t>Here we look at the Schoenfeld Test for an optimal model. </a:t>
          </a:r>
        </a:p>
      </dgm:t>
    </dgm:pt>
    <dgm:pt modelId="{E01DC000-95D8-4E3C-8455-EB2520D28119}" type="parTrans" cxnId="{9857B494-5866-4EB0-8121-4AB79A1CEBBE}">
      <dgm:prSet/>
      <dgm:spPr/>
      <dgm:t>
        <a:bodyPr/>
        <a:lstStyle/>
        <a:p>
          <a:endParaRPr lang="en-US"/>
        </a:p>
      </dgm:t>
    </dgm:pt>
    <dgm:pt modelId="{3B8B660D-C85D-4312-A200-977E854F82ED}" type="sibTrans" cxnId="{9857B494-5866-4EB0-8121-4AB79A1CEBBE}">
      <dgm:prSet/>
      <dgm:spPr/>
      <dgm:t>
        <a:bodyPr/>
        <a:lstStyle/>
        <a:p>
          <a:endParaRPr lang="en-US"/>
        </a:p>
      </dgm:t>
    </dgm:pt>
    <dgm:pt modelId="{091879FF-73C7-4A7F-BA40-F3AAEBDC5447}">
      <dgm:prSet/>
      <dgm:spPr/>
      <dgm:t>
        <a:bodyPr/>
        <a:lstStyle/>
        <a:p>
          <a:r>
            <a:rPr lang="en-US"/>
            <a:t>The test now will be carried out for each variable in the optimal model.</a:t>
          </a:r>
        </a:p>
      </dgm:t>
    </dgm:pt>
    <dgm:pt modelId="{A8335A8E-FF1D-411D-8D76-DEBA84D997CB}" type="parTrans" cxnId="{BFDC3D66-8555-48C3-A7F2-ECE72E2576D7}">
      <dgm:prSet/>
      <dgm:spPr/>
      <dgm:t>
        <a:bodyPr/>
        <a:lstStyle/>
        <a:p>
          <a:endParaRPr lang="en-US"/>
        </a:p>
      </dgm:t>
    </dgm:pt>
    <dgm:pt modelId="{1138D0CE-60A9-4984-B3CE-AF104F96627C}" type="sibTrans" cxnId="{BFDC3D66-8555-48C3-A7F2-ECE72E2576D7}">
      <dgm:prSet/>
      <dgm:spPr/>
      <dgm:t>
        <a:bodyPr/>
        <a:lstStyle/>
        <a:p>
          <a:endParaRPr lang="en-US"/>
        </a:p>
      </dgm:t>
    </dgm:pt>
    <dgm:pt modelId="{F50BD05A-016D-4C50-B93A-FCCB3FE264FE}">
      <dgm:prSet/>
      <dgm:spPr/>
      <dgm:t>
        <a:bodyPr/>
        <a:lstStyle/>
        <a:p>
          <a:r>
            <a:rPr lang="en-US"/>
            <a:t>Finally, it will give a global p-value which will be with respect to the entire optimal Cox Model.</a:t>
          </a:r>
        </a:p>
      </dgm:t>
    </dgm:pt>
    <dgm:pt modelId="{783C38EA-C239-4BFB-8A4A-326CF0256FCF}" type="parTrans" cxnId="{66E007A2-A79E-41E8-876A-F17113F97274}">
      <dgm:prSet/>
      <dgm:spPr/>
      <dgm:t>
        <a:bodyPr/>
        <a:lstStyle/>
        <a:p>
          <a:endParaRPr lang="en-US"/>
        </a:p>
      </dgm:t>
    </dgm:pt>
    <dgm:pt modelId="{EAB43A38-BB54-4437-8DD9-4F99A9ABB139}" type="sibTrans" cxnId="{66E007A2-A79E-41E8-876A-F17113F97274}">
      <dgm:prSet/>
      <dgm:spPr/>
      <dgm:t>
        <a:bodyPr/>
        <a:lstStyle/>
        <a:p>
          <a:endParaRPr lang="en-US"/>
        </a:p>
      </dgm:t>
    </dgm:pt>
    <dgm:pt modelId="{2A6A7248-2AC1-48BB-80D1-7F899896777E}">
      <dgm:prSet/>
      <dgm:spPr/>
      <dgm:t>
        <a:bodyPr/>
        <a:lstStyle/>
        <a:p>
          <a:r>
            <a:rPr lang="en-US"/>
            <a:t>This shows that a significant non-proportionality may make no difference to the interpretation of a data set, particularly if the sample size is large.</a:t>
          </a:r>
        </a:p>
      </dgm:t>
    </dgm:pt>
    <dgm:pt modelId="{0DBBB949-0356-4D0D-A385-AC56F49FB0DD}" type="parTrans" cxnId="{A5B113FC-87C2-4F18-9B46-178FB30B04D7}">
      <dgm:prSet/>
      <dgm:spPr/>
      <dgm:t>
        <a:bodyPr/>
        <a:lstStyle/>
        <a:p>
          <a:endParaRPr lang="en-US"/>
        </a:p>
      </dgm:t>
    </dgm:pt>
    <dgm:pt modelId="{92330373-AA44-478D-AE59-027CF295455A}" type="sibTrans" cxnId="{A5B113FC-87C2-4F18-9B46-178FB30B04D7}">
      <dgm:prSet/>
      <dgm:spPr/>
      <dgm:t>
        <a:bodyPr/>
        <a:lstStyle/>
        <a:p>
          <a:endParaRPr lang="en-US"/>
        </a:p>
      </dgm:t>
    </dgm:pt>
    <dgm:pt modelId="{4FCC85AC-63DD-4ACE-9A13-42134259F89F}">
      <dgm:prSet/>
      <dgm:spPr/>
      <dgm:t>
        <a:bodyPr/>
        <a:lstStyle/>
        <a:p>
          <a:r>
            <a:rPr lang="en-US"/>
            <a:t>Hence, we do not just depend on p-values, but also try to get conclusions from the graph.</a:t>
          </a:r>
        </a:p>
      </dgm:t>
    </dgm:pt>
    <dgm:pt modelId="{EF839313-91FC-4303-BAC2-7CF808EA78AB}" type="parTrans" cxnId="{CF8D4A1A-E6A5-44D4-BCB9-323350E14C86}">
      <dgm:prSet/>
      <dgm:spPr/>
      <dgm:t>
        <a:bodyPr/>
        <a:lstStyle/>
        <a:p>
          <a:endParaRPr lang="en-US"/>
        </a:p>
      </dgm:t>
    </dgm:pt>
    <dgm:pt modelId="{7F988138-DC2B-4C0C-8304-811414B74A0F}" type="sibTrans" cxnId="{CF8D4A1A-E6A5-44D4-BCB9-323350E14C86}">
      <dgm:prSet/>
      <dgm:spPr/>
      <dgm:t>
        <a:bodyPr/>
        <a:lstStyle/>
        <a:p>
          <a:endParaRPr lang="en-US"/>
        </a:p>
      </dgm:t>
    </dgm:pt>
    <dgm:pt modelId="{27780714-A524-4AD7-8A36-9FBA8A71EB48}" type="pres">
      <dgm:prSet presAssocID="{FBA72105-C05E-49AB-A000-EC8FEF97A3D6}" presName="linear" presStyleCnt="0">
        <dgm:presLayoutVars>
          <dgm:animLvl val="lvl"/>
          <dgm:resizeHandles val="exact"/>
        </dgm:presLayoutVars>
      </dgm:prSet>
      <dgm:spPr/>
    </dgm:pt>
    <dgm:pt modelId="{C16A22E0-D67A-4365-B332-EC36FEBE94CA}" type="pres">
      <dgm:prSet presAssocID="{2473097D-DECC-4EE3-9212-9FF10D41E894}" presName="parentText" presStyleLbl="node1" presStyleIdx="0" presStyleCnt="5">
        <dgm:presLayoutVars>
          <dgm:chMax val="0"/>
          <dgm:bulletEnabled val="1"/>
        </dgm:presLayoutVars>
      </dgm:prSet>
      <dgm:spPr/>
    </dgm:pt>
    <dgm:pt modelId="{84EBDE5A-0097-4248-B153-D7044BAA8E34}" type="pres">
      <dgm:prSet presAssocID="{3B8B660D-C85D-4312-A200-977E854F82ED}" presName="spacer" presStyleCnt="0"/>
      <dgm:spPr/>
    </dgm:pt>
    <dgm:pt modelId="{C3C5D3E4-DD37-4A63-8B44-86725B0872F0}" type="pres">
      <dgm:prSet presAssocID="{091879FF-73C7-4A7F-BA40-F3AAEBDC5447}" presName="parentText" presStyleLbl="node1" presStyleIdx="1" presStyleCnt="5">
        <dgm:presLayoutVars>
          <dgm:chMax val="0"/>
          <dgm:bulletEnabled val="1"/>
        </dgm:presLayoutVars>
      </dgm:prSet>
      <dgm:spPr/>
    </dgm:pt>
    <dgm:pt modelId="{69ADFA3F-9374-4986-B79B-0DE53335D2B7}" type="pres">
      <dgm:prSet presAssocID="{1138D0CE-60A9-4984-B3CE-AF104F96627C}" presName="spacer" presStyleCnt="0"/>
      <dgm:spPr/>
    </dgm:pt>
    <dgm:pt modelId="{CF646C9B-124F-4FB2-BB34-A7133FD85474}" type="pres">
      <dgm:prSet presAssocID="{F50BD05A-016D-4C50-B93A-FCCB3FE264FE}" presName="parentText" presStyleLbl="node1" presStyleIdx="2" presStyleCnt="5">
        <dgm:presLayoutVars>
          <dgm:chMax val="0"/>
          <dgm:bulletEnabled val="1"/>
        </dgm:presLayoutVars>
      </dgm:prSet>
      <dgm:spPr/>
    </dgm:pt>
    <dgm:pt modelId="{3AE6B744-F4AB-49E7-A22C-F511179D3738}" type="pres">
      <dgm:prSet presAssocID="{EAB43A38-BB54-4437-8DD9-4F99A9ABB139}" presName="spacer" presStyleCnt="0"/>
      <dgm:spPr/>
    </dgm:pt>
    <dgm:pt modelId="{416F6F10-C81B-4E50-9017-B9326B12E1C0}" type="pres">
      <dgm:prSet presAssocID="{2A6A7248-2AC1-48BB-80D1-7F899896777E}" presName="parentText" presStyleLbl="node1" presStyleIdx="3" presStyleCnt="5">
        <dgm:presLayoutVars>
          <dgm:chMax val="0"/>
          <dgm:bulletEnabled val="1"/>
        </dgm:presLayoutVars>
      </dgm:prSet>
      <dgm:spPr/>
    </dgm:pt>
    <dgm:pt modelId="{F63DB8A2-256B-4A59-BF01-8B74D04B37C9}" type="pres">
      <dgm:prSet presAssocID="{92330373-AA44-478D-AE59-027CF295455A}" presName="spacer" presStyleCnt="0"/>
      <dgm:spPr/>
    </dgm:pt>
    <dgm:pt modelId="{F0D0EA5A-4D65-498A-831D-0E52A7FFAEE3}" type="pres">
      <dgm:prSet presAssocID="{4FCC85AC-63DD-4ACE-9A13-42134259F89F}" presName="parentText" presStyleLbl="node1" presStyleIdx="4" presStyleCnt="5">
        <dgm:presLayoutVars>
          <dgm:chMax val="0"/>
          <dgm:bulletEnabled val="1"/>
        </dgm:presLayoutVars>
      </dgm:prSet>
      <dgm:spPr/>
    </dgm:pt>
  </dgm:ptLst>
  <dgm:cxnLst>
    <dgm:cxn modelId="{CF8D4A1A-E6A5-44D4-BCB9-323350E14C86}" srcId="{FBA72105-C05E-49AB-A000-EC8FEF97A3D6}" destId="{4FCC85AC-63DD-4ACE-9A13-42134259F89F}" srcOrd="4" destOrd="0" parTransId="{EF839313-91FC-4303-BAC2-7CF808EA78AB}" sibTransId="{7F988138-DC2B-4C0C-8304-811414B74A0F}"/>
    <dgm:cxn modelId="{364BC328-9CA6-408B-870C-F176E1B83D12}" type="presOf" srcId="{F50BD05A-016D-4C50-B93A-FCCB3FE264FE}" destId="{CF646C9B-124F-4FB2-BB34-A7133FD85474}" srcOrd="0" destOrd="0" presId="urn:microsoft.com/office/officeart/2005/8/layout/vList2"/>
    <dgm:cxn modelId="{BFDC3D66-8555-48C3-A7F2-ECE72E2576D7}" srcId="{FBA72105-C05E-49AB-A000-EC8FEF97A3D6}" destId="{091879FF-73C7-4A7F-BA40-F3AAEBDC5447}" srcOrd="1" destOrd="0" parTransId="{A8335A8E-FF1D-411D-8D76-DEBA84D997CB}" sibTransId="{1138D0CE-60A9-4984-B3CE-AF104F96627C}"/>
    <dgm:cxn modelId="{A60F6B49-4160-4CCE-887B-820176D8758C}" type="presOf" srcId="{2A6A7248-2AC1-48BB-80D1-7F899896777E}" destId="{416F6F10-C81B-4E50-9017-B9326B12E1C0}" srcOrd="0" destOrd="0" presId="urn:microsoft.com/office/officeart/2005/8/layout/vList2"/>
    <dgm:cxn modelId="{0161C44C-E90B-4C71-8410-07734ACD1D9E}" type="presOf" srcId="{4FCC85AC-63DD-4ACE-9A13-42134259F89F}" destId="{F0D0EA5A-4D65-498A-831D-0E52A7FFAEE3}" srcOrd="0" destOrd="0" presId="urn:microsoft.com/office/officeart/2005/8/layout/vList2"/>
    <dgm:cxn modelId="{8A6BCD50-B5A8-4439-AEEC-82D5327EE65D}" type="presOf" srcId="{2473097D-DECC-4EE3-9212-9FF10D41E894}" destId="{C16A22E0-D67A-4365-B332-EC36FEBE94CA}" srcOrd="0" destOrd="0" presId="urn:microsoft.com/office/officeart/2005/8/layout/vList2"/>
    <dgm:cxn modelId="{D7F65475-A358-466F-9C22-A2230AAC152E}" type="presOf" srcId="{FBA72105-C05E-49AB-A000-EC8FEF97A3D6}" destId="{27780714-A524-4AD7-8A36-9FBA8A71EB48}" srcOrd="0" destOrd="0" presId="urn:microsoft.com/office/officeart/2005/8/layout/vList2"/>
    <dgm:cxn modelId="{9857B494-5866-4EB0-8121-4AB79A1CEBBE}" srcId="{FBA72105-C05E-49AB-A000-EC8FEF97A3D6}" destId="{2473097D-DECC-4EE3-9212-9FF10D41E894}" srcOrd="0" destOrd="0" parTransId="{E01DC000-95D8-4E3C-8455-EB2520D28119}" sibTransId="{3B8B660D-C85D-4312-A200-977E854F82ED}"/>
    <dgm:cxn modelId="{66E007A2-A79E-41E8-876A-F17113F97274}" srcId="{FBA72105-C05E-49AB-A000-EC8FEF97A3D6}" destId="{F50BD05A-016D-4C50-B93A-FCCB3FE264FE}" srcOrd="2" destOrd="0" parTransId="{783C38EA-C239-4BFB-8A4A-326CF0256FCF}" sibTransId="{EAB43A38-BB54-4437-8DD9-4F99A9ABB139}"/>
    <dgm:cxn modelId="{56FA59A2-BFAE-4B8F-B406-EE1F5420F4E4}" type="presOf" srcId="{091879FF-73C7-4A7F-BA40-F3AAEBDC5447}" destId="{C3C5D3E4-DD37-4A63-8B44-86725B0872F0}" srcOrd="0" destOrd="0" presId="urn:microsoft.com/office/officeart/2005/8/layout/vList2"/>
    <dgm:cxn modelId="{A5B113FC-87C2-4F18-9B46-178FB30B04D7}" srcId="{FBA72105-C05E-49AB-A000-EC8FEF97A3D6}" destId="{2A6A7248-2AC1-48BB-80D1-7F899896777E}" srcOrd="3" destOrd="0" parTransId="{0DBBB949-0356-4D0D-A385-AC56F49FB0DD}" sibTransId="{92330373-AA44-478D-AE59-027CF295455A}"/>
    <dgm:cxn modelId="{0A2CC057-76EF-4B19-BFAF-9869D25BB942}" type="presParOf" srcId="{27780714-A524-4AD7-8A36-9FBA8A71EB48}" destId="{C16A22E0-D67A-4365-B332-EC36FEBE94CA}" srcOrd="0" destOrd="0" presId="urn:microsoft.com/office/officeart/2005/8/layout/vList2"/>
    <dgm:cxn modelId="{8E3C99D5-4E89-44FD-9404-527801F6A259}" type="presParOf" srcId="{27780714-A524-4AD7-8A36-9FBA8A71EB48}" destId="{84EBDE5A-0097-4248-B153-D7044BAA8E34}" srcOrd="1" destOrd="0" presId="urn:microsoft.com/office/officeart/2005/8/layout/vList2"/>
    <dgm:cxn modelId="{EAC19C0A-BB54-4A70-9723-717740849CE8}" type="presParOf" srcId="{27780714-A524-4AD7-8A36-9FBA8A71EB48}" destId="{C3C5D3E4-DD37-4A63-8B44-86725B0872F0}" srcOrd="2" destOrd="0" presId="urn:microsoft.com/office/officeart/2005/8/layout/vList2"/>
    <dgm:cxn modelId="{5E832E47-F6CE-4F67-93A5-5624FE49F724}" type="presParOf" srcId="{27780714-A524-4AD7-8A36-9FBA8A71EB48}" destId="{69ADFA3F-9374-4986-B79B-0DE53335D2B7}" srcOrd="3" destOrd="0" presId="urn:microsoft.com/office/officeart/2005/8/layout/vList2"/>
    <dgm:cxn modelId="{89A64AF0-8238-4855-B826-A1DD902F1206}" type="presParOf" srcId="{27780714-A524-4AD7-8A36-9FBA8A71EB48}" destId="{CF646C9B-124F-4FB2-BB34-A7133FD85474}" srcOrd="4" destOrd="0" presId="urn:microsoft.com/office/officeart/2005/8/layout/vList2"/>
    <dgm:cxn modelId="{407BC319-94C8-4E4E-B35D-F6BC3873BBBD}" type="presParOf" srcId="{27780714-A524-4AD7-8A36-9FBA8A71EB48}" destId="{3AE6B744-F4AB-49E7-A22C-F511179D3738}" srcOrd="5" destOrd="0" presId="urn:microsoft.com/office/officeart/2005/8/layout/vList2"/>
    <dgm:cxn modelId="{3837AA06-259F-4BC0-91E1-35D930FEE624}" type="presParOf" srcId="{27780714-A524-4AD7-8A36-9FBA8A71EB48}" destId="{416F6F10-C81B-4E50-9017-B9326B12E1C0}" srcOrd="6" destOrd="0" presId="urn:microsoft.com/office/officeart/2005/8/layout/vList2"/>
    <dgm:cxn modelId="{74E2CA33-AD06-4544-927A-C679BCD247FF}" type="presParOf" srcId="{27780714-A524-4AD7-8A36-9FBA8A71EB48}" destId="{F63DB8A2-256B-4A59-BF01-8B74D04B37C9}" srcOrd="7" destOrd="0" presId="urn:microsoft.com/office/officeart/2005/8/layout/vList2"/>
    <dgm:cxn modelId="{7BF5B392-BF57-4879-8BF4-94129D127C6D}" type="presParOf" srcId="{27780714-A524-4AD7-8A36-9FBA8A71EB48}" destId="{F0D0EA5A-4D65-498A-831D-0E52A7FFAEE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4BF02D-A764-4278-8CD4-6EB27A5F1A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9176C1-BCBD-42B8-9AEA-D5810EC44D8F}">
      <dgm:prSet/>
      <dgm:spPr/>
      <dgm:t>
        <a:bodyPr/>
        <a:lstStyle/>
        <a:p>
          <a:r>
            <a:rPr lang="en-IN"/>
            <a:t>Out of 1187 patients, 449 were lost to follow up. This can cause a problem if more people from one group are lost to follow-up compared to the other. However, as the number of subjects who dropped out of study is nearly same in the two groups divided with respect to malnutrition, it is reasonable to assume that these patients will not affect the results of this study.</a:t>
          </a:r>
          <a:endParaRPr lang="en-US"/>
        </a:p>
      </dgm:t>
    </dgm:pt>
    <dgm:pt modelId="{5BDF4AAD-AF7E-4AEF-82C0-A20F3B70CE8A}" type="parTrans" cxnId="{1B6B0E3B-7D37-4E46-B412-E8204BB92957}">
      <dgm:prSet/>
      <dgm:spPr/>
      <dgm:t>
        <a:bodyPr/>
        <a:lstStyle/>
        <a:p>
          <a:endParaRPr lang="en-US"/>
        </a:p>
      </dgm:t>
    </dgm:pt>
    <dgm:pt modelId="{750CBFEF-1A08-475F-9D8C-15AD05A0BFDC}" type="sibTrans" cxnId="{1B6B0E3B-7D37-4E46-B412-E8204BB92957}">
      <dgm:prSet/>
      <dgm:spPr/>
      <dgm:t>
        <a:bodyPr/>
        <a:lstStyle/>
        <a:p>
          <a:endParaRPr lang="en-US"/>
        </a:p>
      </dgm:t>
    </dgm:pt>
    <dgm:pt modelId="{C10DF6F6-6556-43D5-9051-CE5CD57ED181}">
      <dgm:prSet/>
      <dgm:spPr/>
      <dgm:t>
        <a:bodyPr/>
        <a:lstStyle/>
        <a:p>
          <a:r>
            <a:rPr lang="en-IN" dirty="0"/>
            <a:t>Surgical risk was evaluated using Logistic EuroSCORE, which has now been replaced with a more sensitive EuroSCORE.</a:t>
          </a:r>
          <a:endParaRPr lang="en-US" dirty="0"/>
        </a:p>
      </dgm:t>
    </dgm:pt>
    <dgm:pt modelId="{9B2DF24B-0B11-4FDB-9158-3309341C161F}" type="parTrans" cxnId="{E5BF2851-817E-4223-87E4-CFC2D75167D8}">
      <dgm:prSet/>
      <dgm:spPr/>
      <dgm:t>
        <a:bodyPr/>
        <a:lstStyle/>
        <a:p>
          <a:endParaRPr lang="en-US"/>
        </a:p>
      </dgm:t>
    </dgm:pt>
    <dgm:pt modelId="{8C26C55A-8857-44C5-B0C0-E49D0F5402F8}" type="sibTrans" cxnId="{E5BF2851-817E-4223-87E4-CFC2D75167D8}">
      <dgm:prSet/>
      <dgm:spPr/>
      <dgm:t>
        <a:bodyPr/>
        <a:lstStyle/>
        <a:p>
          <a:endParaRPr lang="en-US"/>
        </a:p>
      </dgm:t>
    </dgm:pt>
    <dgm:pt modelId="{8E6D79AC-9503-407D-8916-7E1707A96A51}">
      <dgm:prSet/>
      <dgm:spPr/>
      <dgm:t>
        <a:bodyPr/>
        <a:lstStyle/>
        <a:p>
          <a:r>
            <a:rPr lang="en-US"/>
            <a:t>Survival is the only outcome parameter of this study. Measure of quality of life, hospitalization, and measure of cerebrovascular complications should also be considered.</a:t>
          </a:r>
        </a:p>
      </dgm:t>
    </dgm:pt>
    <dgm:pt modelId="{7EAA74A4-7BCB-435E-B720-EAB48756264E}" type="parTrans" cxnId="{815DCD09-5315-4E86-964F-F6D9DA2EED72}">
      <dgm:prSet/>
      <dgm:spPr/>
      <dgm:t>
        <a:bodyPr/>
        <a:lstStyle/>
        <a:p>
          <a:endParaRPr lang="en-US"/>
        </a:p>
      </dgm:t>
    </dgm:pt>
    <dgm:pt modelId="{654867A1-FB5C-41F4-88B4-15A7BF1153DA}" type="sibTrans" cxnId="{815DCD09-5315-4E86-964F-F6D9DA2EED72}">
      <dgm:prSet/>
      <dgm:spPr/>
      <dgm:t>
        <a:bodyPr/>
        <a:lstStyle/>
        <a:p>
          <a:endParaRPr lang="en-US"/>
        </a:p>
      </dgm:t>
    </dgm:pt>
    <dgm:pt modelId="{9EDC1B58-92AF-427C-91E5-E4B2C4DAF583}" type="pres">
      <dgm:prSet presAssocID="{4C4BF02D-A764-4278-8CD4-6EB27A5F1A0D}" presName="linear" presStyleCnt="0">
        <dgm:presLayoutVars>
          <dgm:animLvl val="lvl"/>
          <dgm:resizeHandles val="exact"/>
        </dgm:presLayoutVars>
      </dgm:prSet>
      <dgm:spPr/>
    </dgm:pt>
    <dgm:pt modelId="{AC8CE4BB-4545-4FA0-BD9F-80284F4E1088}" type="pres">
      <dgm:prSet presAssocID="{509176C1-BCBD-42B8-9AEA-D5810EC44D8F}" presName="parentText" presStyleLbl="node1" presStyleIdx="0" presStyleCnt="3">
        <dgm:presLayoutVars>
          <dgm:chMax val="0"/>
          <dgm:bulletEnabled val="1"/>
        </dgm:presLayoutVars>
      </dgm:prSet>
      <dgm:spPr/>
    </dgm:pt>
    <dgm:pt modelId="{5EA6A8B6-E72F-4759-9940-320DB3AA0D95}" type="pres">
      <dgm:prSet presAssocID="{750CBFEF-1A08-475F-9D8C-15AD05A0BFDC}" presName="spacer" presStyleCnt="0"/>
      <dgm:spPr/>
    </dgm:pt>
    <dgm:pt modelId="{D185A660-1969-416C-86FB-7DA220B40E83}" type="pres">
      <dgm:prSet presAssocID="{C10DF6F6-6556-43D5-9051-CE5CD57ED181}" presName="parentText" presStyleLbl="node1" presStyleIdx="1" presStyleCnt="3">
        <dgm:presLayoutVars>
          <dgm:chMax val="0"/>
          <dgm:bulletEnabled val="1"/>
        </dgm:presLayoutVars>
      </dgm:prSet>
      <dgm:spPr/>
    </dgm:pt>
    <dgm:pt modelId="{50CA03AB-26FB-4D89-AE80-44751F742228}" type="pres">
      <dgm:prSet presAssocID="{8C26C55A-8857-44C5-B0C0-E49D0F5402F8}" presName="spacer" presStyleCnt="0"/>
      <dgm:spPr/>
    </dgm:pt>
    <dgm:pt modelId="{0A8A27A4-1648-44AC-B2D6-DCC9E8EF52BB}" type="pres">
      <dgm:prSet presAssocID="{8E6D79AC-9503-407D-8916-7E1707A96A51}" presName="parentText" presStyleLbl="node1" presStyleIdx="2" presStyleCnt="3">
        <dgm:presLayoutVars>
          <dgm:chMax val="0"/>
          <dgm:bulletEnabled val="1"/>
        </dgm:presLayoutVars>
      </dgm:prSet>
      <dgm:spPr/>
    </dgm:pt>
  </dgm:ptLst>
  <dgm:cxnLst>
    <dgm:cxn modelId="{815DCD09-5315-4E86-964F-F6D9DA2EED72}" srcId="{4C4BF02D-A764-4278-8CD4-6EB27A5F1A0D}" destId="{8E6D79AC-9503-407D-8916-7E1707A96A51}" srcOrd="2" destOrd="0" parTransId="{7EAA74A4-7BCB-435E-B720-EAB48756264E}" sibTransId="{654867A1-FB5C-41F4-88B4-15A7BF1153DA}"/>
    <dgm:cxn modelId="{1B6B0E3B-7D37-4E46-B412-E8204BB92957}" srcId="{4C4BF02D-A764-4278-8CD4-6EB27A5F1A0D}" destId="{509176C1-BCBD-42B8-9AEA-D5810EC44D8F}" srcOrd="0" destOrd="0" parTransId="{5BDF4AAD-AF7E-4AEF-82C0-A20F3B70CE8A}" sibTransId="{750CBFEF-1A08-475F-9D8C-15AD05A0BFDC}"/>
    <dgm:cxn modelId="{28161548-7446-42F5-9220-CD84E1B503E4}" type="presOf" srcId="{4C4BF02D-A764-4278-8CD4-6EB27A5F1A0D}" destId="{9EDC1B58-92AF-427C-91E5-E4B2C4DAF583}" srcOrd="0" destOrd="0" presId="urn:microsoft.com/office/officeart/2005/8/layout/vList2"/>
    <dgm:cxn modelId="{35A1CD4B-EA32-495B-923B-83EE44ECD487}" type="presOf" srcId="{8E6D79AC-9503-407D-8916-7E1707A96A51}" destId="{0A8A27A4-1648-44AC-B2D6-DCC9E8EF52BB}" srcOrd="0" destOrd="0" presId="urn:microsoft.com/office/officeart/2005/8/layout/vList2"/>
    <dgm:cxn modelId="{E5BF2851-817E-4223-87E4-CFC2D75167D8}" srcId="{4C4BF02D-A764-4278-8CD4-6EB27A5F1A0D}" destId="{C10DF6F6-6556-43D5-9051-CE5CD57ED181}" srcOrd="1" destOrd="0" parTransId="{9B2DF24B-0B11-4FDB-9158-3309341C161F}" sibTransId="{8C26C55A-8857-44C5-B0C0-E49D0F5402F8}"/>
    <dgm:cxn modelId="{FEE92A97-E4DD-49F0-9A15-D7F881E3802E}" type="presOf" srcId="{C10DF6F6-6556-43D5-9051-CE5CD57ED181}" destId="{D185A660-1969-416C-86FB-7DA220B40E83}" srcOrd="0" destOrd="0" presId="urn:microsoft.com/office/officeart/2005/8/layout/vList2"/>
    <dgm:cxn modelId="{017675ED-D6FC-4557-B88E-0E6FE5A1C1AA}" type="presOf" srcId="{509176C1-BCBD-42B8-9AEA-D5810EC44D8F}" destId="{AC8CE4BB-4545-4FA0-BD9F-80284F4E1088}" srcOrd="0" destOrd="0" presId="urn:microsoft.com/office/officeart/2005/8/layout/vList2"/>
    <dgm:cxn modelId="{EBC3C4BA-2E8F-45F5-B73A-B0CCA2354D4D}" type="presParOf" srcId="{9EDC1B58-92AF-427C-91E5-E4B2C4DAF583}" destId="{AC8CE4BB-4545-4FA0-BD9F-80284F4E1088}" srcOrd="0" destOrd="0" presId="urn:microsoft.com/office/officeart/2005/8/layout/vList2"/>
    <dgm:cxn modelId="{A536379E-5A8A-47EF-928D-97B589239331}" type="presParOf" srcId="{9EDC1B58-92AF-427C-91E5-E4B2C4DAF583}" destId="{5EA6A8B6-E72F-4759-9940-320DB3AA0D95}" srcOrd="1" destOrd="0" presId="urn:microsoft.com/office/officeart/2005/8/layout/vList2"/>
    <dgm:cxn modelId="{E5DECE28-2AC4-4008-94EA-EF9163D9247F}" type="presParOf" srcId="{9EDC1B58-92AF-427C-91E5-E4B2C4DAF583}" destId="{D185A660-1969-416C-86FB-7DA220B40E83}" srcOrd="2" destOrd="0" presId="urn:microsoft.com/office/officeart/2005/8/layout/vList2"/>
    <dgm:cxn modelId="{E70166EE-0CAF-48ED-A1D9-B58D6BF54119}" type="presParOf" srcId="{9EDC1B58-92AF-427C-91E5-E4B2C4DAF583}" destId="{50CA03AB-26FB-4D89-AE80-44751F742228}" srcOrd="3" destOrd="0" presId="urn:microsoft.com/office/officeart/2005/8/layout/vList2"/>
    <dgm:cxn modelId="{9543FFC9-F4A7-4930-BD07-1E4C006F2344}" type="presParOf" srcId="{9EDC1B58-92AF-427C-91E5-E4B2C4DAF583}" destId="{0A8A27A4-1648-44AC-B2D6-DCC9E8EF52B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AD92A-869A-4BE3-8940-18496F2AB699}">
      <dsp:nvSpPr>
        <dsp:cNvPr id="0" name=""/>
        <dsp:cNvSpPr/>
      </dsp:nvSpPr>
      <dsp:spPr>
        <a:xfrm>
          <a:off x="829" y="608326"/>
          <a:ext cx="3233821" cy="1940292"/>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baseline="0"/>
            <a:t>To determine whether malnutrition affects post operative survival of </a:t>
          </a:r>
          <a:r>
            <a:rPr lang="en-IN" sz="2200" b="0" i="0" kern="1200" baseline="0">
              <a:latin typeface="Georgia Pro Cond Light"/>
            </a:rPr>
            <a:t>patients</a:t>
          </a:r>
          <a:r>
            <a:rPr lang="en-IN" sz="2200" b="0" i="0" kern="1200" baseline="0"/>
            <a:t> who have gone through elective cardiac surgery.</a:t>
          </a:r>
          <a:endParaRPr lang="en-IN" sz="2200" kern="1200"/>
        </a:p>
      </dsp:txBody>
      <dsp:txXfrm>
        <a:off x="829" y="608326"/>
        <a:ext cx="3233821" cy="1940292"/>
      </dsp:txXfrm>
    </dsp:sp>
    <dsp:sp modelId="{9A6D6B53-F314-4A50-8126-11E944A80657}">
      <dsp:nvSpPr>
        <dsp:cNvPr id="0" name=""/>
        <dsp:cNvSpPr/>
      </dsp:nvSpPr>
      <dsp:spPr>
        <a:xfrm>
          <a:off x="3558032" y="608326"/>
          <a:ext cx="3233821" cy="1940292"/>
        </a:xfrm>
        <a:prstGeom prst="rect">
          <a:avLst/>
        </a:prstGeom>
        <a:solidFill>
          <a:schemeClr val="accent5">
            <a:hueOff val="746807"/>
            <a:satOff val="-2060"/>
            <a:lumOff val="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baseline="0"/>
            <a:t>To improve clinical practice and modify malnutrition associated outcomes.</a:t>
          </a:r>
          <a:endParaRPr lang="en-IN" sz="2200" kern="1200"/>
        </a:p>
      </dsp:txBody>
      <dsp:txXfrm>
        <a:off x="3558032" y="608326"/>
        <a:ext cx="3233821" cy="1940292"/>
      </dsp:txXfrm>
    </dsp:sp>
    <dsp:sp modelId="{EAC0F159-589A-426D-9F6B-B4E82B354C63}">
      <dsp:nvSpPr>
        <dsp:cNvPr id="0" name=""/>
        <dsp:cNvSpPr/>
      </dsp:nvSpPr>
      <dsp:spPr>
        <a:xfrm>
          <a:off x="1779430" y="2872001"/>
          <a:ext cx="3233821" cy="1940292"/>
        </a:xfrm>
        <a:prstGeom prst="rect">
          <a:avLst/>
        </a:prstGeom>
        <a:solidFill>
          <a:schemeClr val="accent5">
            <a:hueOff val="1493614"/>
            <a:satOff val="-4119"/>
            <a:lumOff val="1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To determine whether any parameters other than malnutrition affect the survival of the subjects.</a:t>
          </a:r>
        </a:p>
      </dsp:txBody>
      <dsp:txXfrm>
        <a:off x="1779430" y="2872001"/>
        <a:ext cx="3233821" cy="1940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B0071-F0DF-461F-9259-AD99F3D216CA}">
      <dsp:nvSpPr>
        <dsp:cNvPr id="0" name=""/>
        <dsp:cNvSpPr/>
      </dsp:nvSpPr>
      <dsp:spPr>
        <a:xfrm>
          <a:off x="0" y="329814"/>
          <a:ext cx="6797675" cy="95658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After we plot ROC curves, we try to find the cut-off value using Youden’s J Statistic.</a:t>
          </a:r>
        </a:p>
      </dsp:txBody>
      <dsp:txXfrm>
        <a:off x="46697" y="376511"/>
        <a:ext cx="6704281" cy="863190"/>
      </dsp:txXfrm>
    </dsp:sp>
    <dsp:sp modelId="{9133FC94-C6C6-4D27-8F94-9B02EAF2C8DD}">
      <dsp:nvSpPr>
        <dsp:cNvPr id="0" name=""/>
        <dsp:cNvSpPr/>
      </dsp:nvSpPr>
      <dsp:spPr>
        <a:xfrm>
          <a:off x="0" y="1338238"/>
          <a:ext cx="6797675" cy="956584"/>
        </a:xfrm>
        <a:prstGeom prst="roundRect">
          <a:avLst/>
        </a:prstGeom>
        <a:solidFill>
          <a:schemeClr val="accent2">
            <a:hueOff val="372984"/>
            <a:satOff val="-2603"/>
            <a:lumOff val="6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Let: 𝑎 = 𝑇𝑟𝑢𝑒 𝑃𝑜𝑠𝑖𝑡𝑖𝑣𝑒𝑠, 𝑏 = 𝐹𝑎𝑙𝑠𝑒 𝑁𝑒𝑔𝑎𝑡𝑖𝑣𝑒𝑠, 𝑐 = 𝑇𝑟𝑢𝑒 𝑁𝑒𝑔𝑎𝑡𝑖𝑣𝑒𝑠, 𝑑 = 𝐹𝑎𝑙𝑠𝑒 𝑃𝑜𝑠𝑖𝑡𝑖𝑣𝑒𝑠</a:t>
          </a:r>
        </a:p>
      </dsp:txBody>
      <dsp:txXfrm>
        <a:off x="46697" y="1384935"/>
        <a:ext cx="6704281" cy="863190"/>
      </dsp:txXfrm>
    </dsp:sp>
    <dsp:sp modelId="{63F66FA6-6556-4811-9AF9-AB629622F8A1}">
      <dsp:nvSpPr>
        <dsp:cNvPr id="0" name=""/>
        <dsp:cNvSpPr/>
      </dsp:nvSpPr>
      <dsp:spPr>
        <a:xfrm>
          <a:off x="0" y="2346663"/>
          <a:ext cx="6797675" cy="956584"/>
        </a:xfrm>
        <a:prstGeom prst="roundRect">
          <a:avLst/>
        </a:prstGeom>
        <a:solidFill>
          <a:schemeClr val="accent2">
            <a:hueOff val="745968"/>
            <a:satOff val="-5205"/>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Then, a reasonable measure of success for the positives will be: </a:t>
          </a:r>
        </a:p>
        <a:p>
          <a:pPr marL="0" lvl="0" indent="0" algn="l" defTabSz="800100">
            <a:lnSpc>
              <a:spcPct val="90000"/>
            </a:lnSpc>
            <a:spcBef>
              <a:spcPct val="0"/>
            </a:spcBef>
            <a:spcAft>
              <a:spcPct val="35000"/>
            </a:spcAft>
            <a:buNone/>
          </a:pPr>
          <a:r>
            <a:rPr lang="en-US" sz="1800" kern="1200"/>
            <a:t>(𝑎−𝑏)/(𝑎+𝑏)</a:t>
          </a:r>
        </a:p>
      </dsp:txBody>
      <dsp:txXfrm>
        <a:off x="46697" y="2393360"/>
        <a:ext cx="6704281" cy="863190"/>
      </dsp:txXfrm>
    </dsp:sp>
    <dsp:sp modelId="{341858D6-9D72-4F06-9085-E49F1A93DC63}">
      <dsp:nvSpPr>
        <dsp:cNvPr id="0" name=""/>
        <dsp:cNvSpPr/>
      </dsp:nvSpPr>
      <dsp:spPr>
        <a:xfrm>
          <a:off x="0" y="3355088"/>
          <a:ext cx="6797675" cy="956584"/>
        </a:xfrm>
        <a:prstGeom prst="roundRect">
          <a:avLst/>
        </a:prstGeom>
        <a:solidFill>
          <a:schemeClr val="accent2">
            <a:hueOff val="1118952"/>
            <a:satOff val="-7808"/>
            <a:lumOff val="19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Similarly, a reasonable measure of success for the negatives will be: </a:t>
          </a:r>
        </a:p>
        <a:p>
          <a:pPr marL="0" lvl="0" indent="0" algn="l" defTabSz="800100">
            <a:lnSpc>
              <a:spcPct val="90000"/>
            </a:lnSpc>
            <a:spcBef>
              <a:spcPct val="0"/>
            </a:spcBef>
            <a:spcAft>
              <a:spcPct val="35000"/>
            </a:spcAft>
            <a:buNone/>
          </a:pPr>
          <a:r>
            <a:rPr lang="en-US" sz="1800" kern="1200"/>
            <a:t>(𝑐−𝑑)/(𝑐+𝑑)</a:t>
          </a:r>
        </a:p>
      </dsp:txBody>
      <dsp:txXfrm>
        <a:off x="46697" y="3401785"/>
        <a:ext cx="6704281" cy="863190"/>
      </dsp:txXfrm>
    </dsp:sp>
    <dsp:sp modelId="{B478F741-B79E-4DAC-8752-3C1574E8BF6F}">
      <dsp:nvSpPr>
        <dsp:cNvPr id="0" name=""/>
        <dsp:cNvSpPr/>
      </dsp:nvSpPr>
      <dsp:spPr>
        <a:xfrm>
          <a:off x="0" y="4363513"/>
          <a:ext cx="6797675" cy="956584"/>
        </a:xfrm>
        <a:prstGeom prst="roundRect">
          <a:avLst/>
        </a:prstGeom>
        <a:solidFill>
          <a:schemeClr val="accent2">
            <a:hueOff val="1491936"/>
            <a:satOff val="-10410"/>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Assuming that false positives are as undesirable as false negatives, we can take an average of the two measures of success as a “rating” for the model, i.e., how accurate the predictions of the classifier are. </a:t>
          </a:r>
        </a:p>
      </dsp:txBody>
      <dsp:txXfrm>
        <a:off x="46697" y="4410210"/>
        <a:ext cx="6704281" cy="863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3E6CB-644A-4705-8C42-DBFDA4FFBBEC}">
      <dsp:nvSpPr>
        <dsp:cNvPr id="0" name=""/>
        <dsp:cNvSpPr/>
      </dsp:nvSpPr>
      <dsp:spPr>
        <a:xfrm>
          <a:off x="0" y="436086"/>
          <a:ext cx="6797675" cy="15561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In survival analysis there are several possibilities regarding the follow up of the subject: the subject might drop out of study before the event has occurred, the subject has gone through the event and hence dropped out from the study, or else the subject might have not been available for the study since day one. </a:t>
          </a:r>
          <a:endParaRPr lang="en-US" sz="1900" kern="1200"/>
        </a:p>
      </dsp:txBody>
      <dsp:txXfrm>
        <a:off x="75963" y="512049"/>
        <a:ext cx="6645749" cy="1404174"/>
      </dsp:txXfrm>
    </dsp:sp>
    <dsp:sp modelId="{643CBA43-B820-4052-AC66-BF1D00D4DB70}">
      <dsp:nvSpPr>
        <dsp:cNvPr id="0" name=""/>
        <dsp:cNvSpPr/>
      </dsp:nvSpPr>
      <dsp:spPr>
        <a:xfrm>
          <a:off x="0" y="2046906"/>
          <a:ext cx="6797675" cy="1556100"/>
        </a:xfrm>
        <a:prstGeom prst="roundRect">
          <a:avLst/>
        </a:prstGeom>
        <a:solidFill>
          <a:schemeClr val="accent2">
            <a:hueOff val="745968"/>
            <a:satOff val="-5205"/>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To draw out inference from such chaos, we use Kaplan Meier survival curves and the survival probability for the subjects in a short time interval.</a:t>
          </a:r>
          <a:endParaRPr lang="en-US" sz="1900" kern="1200"/>
        </a:p>
      </dsp:txBody>
      <dsp:txXfrm>
        <a:off x="75963" y="2122869"/>
        <a:ext cx="6645749" cy="1404174"/>
      </dsp:txXfrm>
    </dsp:sp>
    <dsp:sp modelId="{C9C09C1D-7043-4D32-A9C4-13B6A53661F2}">
      <dsp:nvSpPr>
        <dsp:cNvPr id="0" name=""/>
        <dsp:cNvSpPr/>
      </dsp:nvSpPr>
      <dsp:spPr>
        <a:xfrm>
          <a:off x="0" y="3657726"/>
          <a:ext cx="6797675" cy="1556100"/>
        </a:xfrm>
        <a:prstGeom prst="roundRect">
          <a:avLst/>
        </a:prstGeom>
        <a:solidFill>
          <a:schemeClr val="accent2">
            <a:hueOff val="1491936"/>
            <a:satOff val="-10410"/>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The subjects for whom we have partial data due to the subject dropping out of the study or unavailability of certain parameters, we label such observations as ‘censored’ </a:t>
          </a:r>
          <a:endParaRPr lang="en-US" sz="1900" kern="1200"/>
        </a:p>
      </dsp:txBody>
      <dsp:txXfrm>
        <a:off x="75963" y="3733689"/>
        <a:ext cx="6645749" cy="1404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2FBE9-C943-4B55-9C55-5493E26E4004}">
      <dsp:nvSpPr>
        <dsp:cNvPr id="0" name=""/>
        <dsp:cNvSpPr/>
      </dsp:nvSpPr>
      <dsp:spPr>
        <a:xfrm>
          <a:off x="0" y="0"/>
          <a:ext cx="6839719" cy="141184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Cox Proportional Hazard Model is used to perform univariate and multivariate analysis in this study using ‘coxph’ function from ‘survival’ R packages.</a:t>
          </a:r>
          <a:endParaRPr lang="en-US" sz="1400" kern="1200" dirty="0"/>
        </a:p>
      </dsp:txBody>
      <dsp:txXfrm>
        <a:off x="68921" y="68921"/>
        <a:ext cx="6701877" cy="1274002"/>
      </dsp:txXfrm>
    </dsp:sp>
    <dsp:sp modelId="{925B48F6-14CD-4819-9FE0-0B1F78CDA3C7}">
      <dsp:nvSpPr>
        <dsp:cNvPr id="0" name=""/>
        <dsp:cNvSpPr/>
      </dsp:nvSpPr>
      <dsp:spPr>
        <a:xfrm>
          <a:off x="0" y="1435972"/>
          <a:ext cx="6839719" cy="1409549"/>
        </a:xfrm>
        <a:prstGeom prst="roundRect">
          <a:avLst/>
        </a:prstGeom>
        <a:solidFill>
          <a:schemeClr val="accent5">
            <a:hueOff val="497871"/>
            <a:satOff val="-1373"/>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Univariate and multivariate Cox PH model are built for the following covariates: Logistic Euroscore, MUST, albumin levels, C-reactive protein, cardiopulmonary bypass time, ICU stay, aortic cross clamp time and age for each of 3-year, 8-year, overall survivals. </a:t>
          </a:r>
          <a:endParaRPr lang="en-US" sz="1400" kern="1200" dirty="0"/>
        </a:p>
      </dsp:txBody>
      <dsp:txXfrm>
        <a:off x="68809" y="1504781"/>
        <a:ext cx="6702101" cy="1271931"/>
      </dsp:txXfrm>
    </dsp:sp>
    <dsp:sp modelId="{1AC7766B-64F0-4DBA-9BCF-515130800328}">
      <dsp:nvSpPr>
        <dsp:cNvPr id="0" name=""/>
        <dsp:cNvSpPr/>
      </dsp:nvSpPr>
      <dsp:spPr>
        <a:xfrm>
          <a:off x="0" y="2868562"/>
          <a:ext cx="6839719" cy="1361007"/>
        </a:xfrm>
        <a:prstGeom prst="roundRect">
          <a:avLst/>
        </a:prstGeom>
        <a:solidFill>
          <a:schemeClr val="accent5">
            <a:hueOff val="995743"/>
            <a:satOff val="-2746"/>
            <a:lumOff val="1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The Cox proportional hazard model outputs the hazard ratio, it’s 95% confidence intervals and the p-value for the null hypothesis that the coefficient </a:t>
          </a:r>
          <a14:m xmlns:a14="http://schemas.microsoft.com/office/drawing/2010/main">
            <m:oMath xmlns:m="http://schemas.openxmlformats.org/officeDocument/2006/math">
              <m:sSub>
                <m:sSubPr>
                  <m:ctrlPr>
                    <a:rPr lang="en-IN" sz="1400" i="1" kern="1200" smtClean="0">
                      <a:latin typeface="Cambria Math" panose="02040503050406030204" pitchFamily="18" charset="0"/>
                    </a:rPr>
                  </m:ctrlPr>
                </m:sSubPr>
                <m:e>
                  <m:r>
                    <a:rPr lang="en-IN" sz="1400" b="0" i="1" kern="1200" smtClean="0">
                      <a:latin typeface="Cambria Math" panose="02040503050406030204" pitchFamily="18" charset="0"/>
                    </a:rPr>
                    <m:t>𝛽</m:t>
                  </m:r>
                </m:e>
                <m:sub>
                  <m:r>
                    <a:rPr lang="en-IN" sz="1400" b="0" i="1" kern="1200" smtClean="0">
                      <a:latin typeface="Cambria Math" panose="02040503050406030204" pitchFamily="18" charset="0"/>
                    </a:rPr>
                    <m:t>𝑖</m:t>
                  </m:r>
                </m:sub>
              </m:sSub>
              <m:r>
                <a:rPr lang="en-IN" sz="1400" b="0" i="1" kern="1200" smtClean="0">
                  <a:latin typeface="Cambria Math" panose="02040503050406030204" pitchFamily="18" charset="0"/>
                </a:rPr>
                <m:t>=0</m:t>
              </m:r>
            </m:oMath>
          </a14:m>
          <a:r>
            <a:rPr lang="en-IN" sz="1400" kern="1200" dirty="0"/>
            <a:t>. </a:t>
          </a:r>
          <a:r>
            <a:rPr lang="en-US" sz="1400" kern="1200" dirty="0"/>
            <a:t>The</a:t>
          </a:r>
          <a:r>
            <a:rPr lang="en-US" sz="1400" kern="1200" baseline="0" dirty="0"/>
            <a:t> p-values decide whether a covariate affects the survival or not. </a:t>
          </a:r>
          <a:endParaRPr lang="en-US" sz="1400" kern="1200" dirty="0"/>
        </a:p>
      </dsp:txBody>
      <dsp:txXfrm>
        <a:off x="66439" y="2935001"/>
        <a:ext cx="6706841" cy="1228129"/>
      </dsp:txXfrm>
    </dsp:sp>
    <dsp:sp modelId="{5680050C-DCC3-477F-B134-F310F3E9E0F8}">
      <dsp:nvSpPr>
        <dsp:cNvPr id="0" name=""/>
        <dsp:cNvSpPr/>
      </dsp:nvSpPr>
      <dsp:spPr>
        <a:xfrm>
          <a:off x="0" y="4252609"/>
          <a:ext cx="6839719" cy="1396214"/>
        </a:xfrm>
        <a:prstGeom prst="roundRect">
          <a:avLst/>
        </a:prstGeom>
        <a:solidFill>
          <a:schemeClr val="accent5">
            <a:hueOff val="1493614"/>
            <a:satOff val="-4119"/>
            <a:lumOff val="1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baseline="0"/>
            <a:t>The hazard ratio indicates how the covariate affects the survival. If the hazard ratio is greater than 1, increase in the covariate decreases the survival, if the hazard ratio is equal to 1, the covariate doesn’t affect the survival, if the hazard ratio is less than 1, increase in the covariate increases the survival.</a:t>
          </a:r>
          <a:endParaRPr lang="en-IN" sz="1400" kern="1200"/>
        </a:p>
      </dsp:txBody>
      <dsp:txXfrm>
        <a:off x="68158" y="4320767"/>
        <a:ext cx="6703403" cy="12598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C7A4-1CDE-4B7E-8A17-C6179ABA0F53}">
      <dsp:nvSpPr>
        <dsp:cNvPr id="0" name=""/>
        <dsp:cNvSpPr/>
      </dsp:nvSpPr>
      <dsp:spPr>
        <a:xfrm>
          <a:off x="0" y="625"/>
          <a:ext cx="6582555" cy="1463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27205-7FA0-41E6-9663-C1E220AA1798}">
      <dsp:nvSpPr>
        <dsp:cNvPr id="0" name=""/>
        <dsp:cNvSpPr/>
      </dsp:nvSpPr>
      <dsp:spPr>
        <a:xfrm>
          <a:off x="442561" y="329803"/>
          <a:ext cx="804657" cy="804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0A5AD5-1692-49D4-8640-6599BBB2291A}">
      <dsp:nvSpPr>
        <dsp:cNvPr id="0" name=""/>
        <dsp:cNvSpPr/>
      </dsp:nvSpPr>
      <dsp:spPr>
        <a:xfrm>
          <a:off x="1689780" y="625"/>
          <a:ext cx="4892774" cy="146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36" tIns="154836" rIns="154836" bIns="154836" numCol="1" spcCol="1270" anchor="ctr" anchorCtr="0">
          <a:noAutofit/>
        </a:bodyPr>
        <a:lstStyle/>
        <a:p>
          <a:pPr marL="0" lvl="0" indent="0" algn="l" defTabSz="711200">
            <a:lnSpc>
              <a:spcPct val="100000"/>
            </a:lnSpc>
            <a:spcBef>
              <a:spcPct val="0"/>
            </a:spcBef>
            <a:spcAft>
              <a:spcPct val="35000"/>
            </a:spcAft>
            <a:buNone/>
          </a:pPr>
          <a:r>
            <a:rPr lang="en-IN" sz="1600" kern="1200"/>
            <a:t>A full Mixed Multivariate Cox proportional hazard model and two Optimal Multivariate Cox proportional hazard models are built, based on the previous analysis.</a:t>
          </a:r>
          <a:endParaRPr lang="en-US" sz="1600" kern="1200"/>
        </a:p>
      </dsp:txBody>
      <dsp:txXfrm>
        <a:off x="1689780" y="625"/>
        <a:ext cx="4892774" cy="1463013"/>
      </dsp:txXfrm>
    </dsp:sp>
    <dsp:sp modelId="{B108A2B2-2D64-4A0F-BCE5-A29AA7CD4F2A}">
      <dsp:nvSpPr>
        <dsp:cNvPr id="0" name=""/>
        <dsp:cNvSpPr/>
      </dsp:nvSpPr>
      <dsp:spPr>
        <a:xfrm>
          <a:off x="0" y="1829392"/>
          <a:ext cx="6582555" cy="1463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767F4-1244-40A7-9A77-DA0AE497F9A5}">
      <dsp:nvSpPr>
        <dsp:cNvPr id="0" name=""/>
        <dsp:cNvSpPr/>
      </dsp:nvSpPr>
      <dsp:spPr>
        <a:xfrm>
          <a:off x="442561" y="2158570"/>
          <a:ext cx="804657" cy="804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51F5F2-45ED-4093-8F62-D1F8E173423F}">
      <dsp:nvSpPr>
        <dsp:cNvPr id="0" name=""/>
        <dsp:cNvSpPr/>
      </dsp:nvSpPr>
      <dsp:spPr>
        <a:xfrm>
          <a:off x="1689780" y="1829392"/>
          <a:ext cx="4892774" cy="146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36" tIns="154836" rIns="154836" bIns="154836" numCol="1" spcCol="1270" anchor="ctr" anchorCtr="0">
          <a:noAutofit/>
        </a:bodyPr>
        <a:lstStyle/>
        <a:p>
          <a:pPr marL="0" lvl="0" indent="0" algn="l" defTabSz="711200">
            <a:lnSpc>
              <a:spcPct val="100000"/>
            </a:lnSpc>
            <a:spcBef>
              <a:spcPct val="0"/>
            </a:spcBef>
            <a:spcAft>
              <a:spcPct val="35000"/>
            </a:spcAft>
            <a:buNone/>
          </a:pPr>
          <a:r>
            <a:rPr lang="en-IN" sz="1600" kern="1200"/>
            <a:t>First Optimal multivariate model is the Optimal Multivariate Cox PH model in the provided data paper.</a:t>
          </a:r>
          <a:endParaRPr lang="en-US" sz="1600" kern="1200"/>
        </a:p>
      </dsp:txBody>
      <dsp:txXfrm>
        <a:off x="1689780" y="1829392"/>
        <a:ext cx="4892774" cy="1463013"/>
      </dsp:txXfrm>
    </dsp:sp>
    <dsp:sp modelId="{E282748F-69E2-4F2C-9DF8-64F432896EA6}">
      <dsp:nvSpPr>
        <dsp:cNvPr id="0" name=""/>
        <dsp:cNvSpPr/>
      </dsp:nvSpPr>
      <dsp:spPr>
        <a:xfrm>
          <a:off x="0" y="3658159"/>
          <a:ext cx="6582555" cy="1463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57F771-BD29-4FB6-86E0-71CC9854A808}">
      <dsp:nvSpPr>
        <dsp:cNvPr id="0" name=""/>
        <dsp:cNvSpPr/>
      </dsp:nvSpPr>
      <dsp:spPr>
        <a:xfrm>
          <a:off x="442561" y="3987337"/>
          <a:ext cx="804657" cy="804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77B036-F903-41B3-8EAB-62FF46077F8A}">
      <dsp:nvSpPr>
        <dsp:cNvPr id="0" name=""/>
        <dsp:cNvSpPr/>
      </dsp:nvSpPr>
      <dsp:spPr>
        <a:xfrm>
          <a:off x="1689780" y="3658159"/>
          <a:ext cx="4892774" cy="146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36" tIns="154836" rIns="154836" bIns="154836" numCol="1" spcCol="1270" anchor="ctr" anchorCtr="0">
          <a:noAutofit/>
        </a:bodyPr>
        <a:lstStyle/>
        <a:p>
          <a:pPr marL="0" lvl="0" indent="0" algn="l" defTabSz="711200">
            <a:lnSpc>
              <a:spcPct val="100000"/>
            </a:lnSpc>
            <a:spcBef>
              <a:spcPct val="0"/>
            </a:spcBef>
            <a:spcAft>
              <a:spcPct val="35000"/>
            </a:spcAft>
            <a:buNone/>
          </a:pPr>
          <a:r>
            <a:rPr lang="en-IN" sz="1600" kern="1200"/>
            <a:t>Second Optimal multivariate model is build using the backward selection process. In backward selection process, we build a full mixed model and in each step we remove the covariate with highest p-value.</a:t>
          </a:r>
          <a:endParaRPr lang="en-US" sz="1600" kern="1200"/>
        </a:p>
      </dsp:txBody>
      <dsp:txXfrm>
        <a:off x="1689780" y="3658159"/>
        <a:ext cx="4892774" cy="1463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010AF-B4F0-454E-954C-044A30E001B4}">
      <dsp:nvSpPr>
        <dsp:cNvPr id="0" name=""/>
        <dsp:cNvSpPr/>
      </dsp:nvSpPr>
      <dsp:spPr>
        <a:xfrm>
          <a:off x="0" y="3050771"/>
          <a:ext cx="6910387" cy="200034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The assumption of proportional hazards.</a:t>
          </a:r>
        </a:p>
      </dsp:txBody>
      <dsp:txXfrm>
        <a:off x="0" y="3050771"/>
        <a:ext cx="6910387" cy="2000344"/>
      </dsp:txXfrm>
    </dsp:sp>
    <dsp:sp modelId="{23D9C01D-A08C-448B-B137-786AA90A7AA1}">
      <dsp:nvSpPr>
        <dsp:cNvPr id="0" name=""/>
        <dsp:cNvSpPr/>
      </dsp:nvSpPr>
      <dsp:spPr>
        <a:xfrm rot="10800000">
          <a:off x="0" y="308"/>
          <a:ext cx="6910387" cy="3080467"/>
        </a:xfrm>
        <a:prstGeom prst="upArrowCallout">
          <a:avLst/>
        </a:prstGeom>
        <a:solidFill>
          <a:schemeClr val="accent5">
            <a:hueOff val="1493614"/>
            <a:satOff val="-4119"/>
            <a:lumOff val="1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rtl="0">
            <a:lnSpc>
              <a:spcPct val="90000"/>
            </a:lnSpc>
            <a:spcBef>
              <a:spcPct val="0"/>
            </a:spcBef>
            <a:spcAft>
              <a:spcPct val="35000"/>
            </a:spcAft>
            <a:buNone/>
          </a:pPr>
          <a:r>
            <a:rPr lang="en-US" sz="3700" kern="1200"/>
            <a:t>We now verify one of our major assumptions in the Cox PH Models</a:t>
          </a:r>
          <a:r>
            <a:rPr lang="en-US" sz="3700" kern="1200">
              <a:latin typeface="Georgia Pro Cond Light"/>
            </a:rPr>
            <a:t> </a:t>
          </a:r>
          <a:endParaRPr lang="en-US" sz="3700" kern="1200"/>
        </a:p>
      </dsp:txBody>
      <dsp:txXfrm rot="10800000">
        <a:off x="0" y="308"/>
        <a:ext cx="6910387" cy="20015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A22E0-D67A-4365-B332-EC36FEBE94CA}">
      <dsp:nvSpPr>
        <dsp:cNvPr id="0" name=""/>
        <dsp:cNvSpPr/>
      </dsp:nvSpPr>
      <dsp:spPr>
        <a:xfrm>
          <a:off x="0" y="482151"/>
          <a:ext cx="3517567"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Here we look at the Schoenfeld Test for an optimal model. </a:t>
          </a:r>
        </a:p>
      </dsp:txBody>
      <dsp:txXfrm>
        <a:off x="33412" y="515563"/>
        <a:ext cx="3450743" cy="617626"/>
      </dsp:txXfrm>
    </dsp:sp>
    <dsp:sp modelId="{C3C5D3E4-DD37-4A63-8B44-86725B0872F0}">
      <dsp:nvSpPr>
        <dsp:cNvPr id="0" name=""/>
        <dsp:cNvSpPr/>
      </dsp:nvSpPr>
      <dsp:spPr>
        <a:xfrm>
          <a:off x="0" y="1204041"/>
          <a:ext cx="3517567"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test now will be carried out for each variable in the optimal model.</a:t>
          </a:r>
        </a:p>
      </dsp:txBody>
      <dsp:txXfrm>
        <a:off x="33412" y="1237453"/>
        <a:ext cx="3450743" cy="617626"/>
      </dsp:txXfrm>
    </dsp:sp>
    <dsp:sp modelId="{CF646C9B-124F-4FB2-BB34-A7133FD85474}">
      <dsp:nvSpPr>
        <dsp:cNvPr id="0" name=""/>
        <dsp:cNvSpPr/>
      </dsp:nvSpPr>
      <dsp:spPr>
        <a:xfrm>
          <a:off x="0" y="1925931"/>
          <a:ext cx="3517567"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Finally, it will give a global p-value which will be with respect to the entire optimal Cox Model.</a:t>
          </a:r>
        </a:p>
      </dsp:txBody>
      <dsp:txXfrm>
        <a:off x="33412" y="1959343"/>
        <a:ext cx="3450743" cy="617626"/>
      </dsp:txXfrm>
    </dsp:sp>
    <dsp:sp modelId="{416F6F10-C81B-4E50-9017-B9326B12E1C0}">
      <dsp:nvSpPr>
        <dsp:cNvPr id="0" name=""/>
        <dsp:cNvSpPr/>
      </dsp:nvSpPr>
      <dsp:spPr>
        <a:xfrm>
          <a:off x="0" y="2647821"/>
          <a:ext cx="3517567"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This shows that a significant non-proportionality may make no difference to the interpretation of a data set, particularly if the sample size is large.</a:t>
          </a:r>
        </a:p>
      </dsp:txBody>
      <dsp:txXfrm>
        <a:off x="33412" y="2681233"/>
        <a:ext cx="3450743" cy="617626"/>
      </dsp:txXfrm>
    </dsp:sp>
    <dsp:sp modelId="{F0D0EA5A-4D65-498A-831D-0E52A7FFAEE3}">
      <dsp:nvSpPr>
        <dsp:cNvPr id="0" name=""/>
        <dsp:cNvSpPr/>
      </dsp:nvSpPr>
      <dsp:spPr>
        <a:xfrm>
          <a:off x="0" y="3369712"/>
          <a:ext cx="3517567" cy="6844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Hence, we do not just depend on p-values, but also try to get conclusions from the graph.</a:t>
          </a:r>
        </a:p>
      </dsp:txBody>
      <dsp:txXfrm>
        <a:off x="33412" y="3403124"/>
        <a:ext cx="3450743" cy="6176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CE4BB-4545-4FA0-BD9F-80284F4E1088}">
      <dsp:nvSpPr>
        <dsp:cNvPr id="0" name=""/>
        <dsp:cNvSpPr/>
      </dsp:nvSpPr>
      <dsp:spPr>
        <a:xfrm>
          <a:off x="0" y="182736"/>
          <a:ext cx="6797675" cy="17269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Out of 1187 patients, 449 were lost to follow up. This can cause a problem if more people from one group are lost to follow-up compared to the other. However, as the number of subjects who dropped out of study is nearly same in the two groups divided with respect to malnutrition, it is reasonable to assume that these patients will not affect the results of this study.</a:t>
          </a:r>
          <a:endParaRPr lang="en-US" sz="1800" kern="1200"/>
        </a:p>
      </dsp:txBody>
      <dsp:txXfrm>
        <a:off x="84301" y="267037"/>
        <a:ext cx="6629073" cy="1558318"/>
      </dsp:txXfrm>
    </dsp:sp>
    <dsp:sp modelId="{D185A660-1969-416C-86FB-7DA220B40E83}">
      <dsp:nvSpPr>
        <dsp:cNvPr id="0" name=""/>
        <dsp:cNvSpPr/>
      </dsp:nvSpPr>
      <dsp:spPr>
        <a:xfrm>
          <a:off x="0" y="1961496"/>
          <a:ext cx="6797675" cy="1726920"/>
        </a:xfrm>
        <a:prstGeom prst="roundRect">
          <a:avLst/>
        </a:prstGeom>
        <a:solidFill>
          <a:schemeClr val="accent2">
            <a:hueOff val="745968"/>
            <a:satOff val="-5205"/>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Surgical risk was evaluated using Logistic EuroSCORE, which has now been replaced with a more sensitive EuroSCORE.</a:t>
          </a:r>
          <a:endParaRPr lang="en-US" sz="1800" kern="1200" dirty="0"/>
        </a:p>
      </dsp:txBody>
      <dsp:txXfrm>
        <a:off x="84301" y="2045797"/>
        <a:ext cx="6629073" cy="1558318"/>
      </dsp:txXfrm>
    </dsp:sp>
    <dsp:sp modelId="{0A8A27A4-1648-44AC-B2D6-DCC9E8EF52BB}">
      <dsp:nvSpPr>
        <dsp:cNvPr id="0" name=""/>
        <dsp:cNvSpPr/>
      </dsp:nvSpPr>
      <dsp:spPr>
        <a:xfrm>
          <a:off x="0" y="3740256"/>
          <a:ext cx="6797675" cy="1726920"/>
        </a:xfrm>
        <a:prstGeom prst="roundRect">
          <a:avLst/>
        </a:prstGeom>
        <a:solidFill>
          <a:schemeClr val="accent2">
            <a:hueOff val="1491936"/>
            <a:satOff val="-10410"/>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Survival is the only outcome parameter of this study. Measure of quality of life, hospitalization, and measure of cerebrovascular complications should also be considered.</a:t>
          </a:r>
        </a:p>
      </dsp:txBody>
      <dsp:txXfrm>
        <a:off x="84301" y="3824557"/>
        <a:ext cx="6629073" cy="15583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EE8D2-A57A-4C42-BC05-099330785240}" type="datetimeFigureOut">
              <a:rPr lang="en-IN" smtClean="0"/>
              <a:pPr/>
              <a:t>15-12-2021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F739-B28A-4FC3-B5CA-A8F030AD91B6}" type="slidenum">
              <a:rPr lang="en-IN" smtClean="0"/>
              <a:pPr/>
              <a:t>‹#›</a:t>
            </a:fld>
            <a:endParaRPr lang="en-IN"/>
          </a:p>
        </p:txBody>
      </p:sp>
    </p:spTree>
    <p:extLst>
      <p:ext uri="{BB962C8B-B14F-4D97-AF65-F5344CB8AC3E}">
        <p14:creationId xmlns:p14="http://schemas.microsoft.com/office/powerpoint/2010/main" val="179892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D3F739-B28A-4FC3-B5CA-A8F030AD91B6}" type="slidenum">
              <a:rPr lang="en-IN" smtClean="0"/>
              <a:pPr/>
              <a:t>1</a:t>
            </a:fld>
            <a:endParaRPr lang="en-IN"/>
          </a:p>
        </p:txBody>
      </p:sp>
    </p:spTree>
    <p:extLst>
      <p:ext uri="{BB962C8B-B14F-4D97-AF65-F5344CB8AC3E}">
        <p14:creationId xmlns:p14="http://schemas.microsoft.com/office/powerpoint/2010/main" val="10426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722937cd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10722937cd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725a522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0725a522b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725a522b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725a522b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68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725a522b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725a522b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320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725a522b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725a522b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34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12/15/2021</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872932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3"/>
        <p:cNvGrpSpPr/>
        <p:nvPr/>
      </p:nvGrpSpPr>
      <p:grpSpPr>
        <a:xfrm>
          <a:off x="0" y="0"/>
          <a:ext cx="0" cy="0"/>
          <a:chOff x="0" y="0"/>
          <a:chExt cx="0" cy="0"/>
        </a:xfrm>
      </p:grpSpPr>
      <p:sp>
        <p:nvSpPr>
          <p:cNvPr id="14" name="Google Shape;14;p1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4"/>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14"/>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20" name="Google Shape;20;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28082966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35"/>
        <p:cNvGrpSpPr/>
        <p:nvPr/>
      </p:nvGrpSpPr>
      <p:grpSpPr>
        <a:xfrm>
          <a:off x="0" y="0"/>
          <a:ext cx="0" cy="0"/>
          <a:chOff x="0" y="0"/>
          <a:chExt cx="0" cy="0"/>
        </a:xfrm>
      </p:grpSpPr>
      <p:sp>
        <p:nvSpPr>
          <p:cNvPr id="36" name="Google Shape;36;p16"/>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6"/>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Ge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16"/>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40" name="Google Shape;40;p16"/>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42" name="Google Shape;42;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900" b="0" i="0" u="none" strike="noStrike" cap="none">
                <a:solidFill>
                  <a:schemeClr val="dk2"/>
                </a:solidFill>
                <a:latin typeface="Arial"/>
                <a:ea typeface="Arial"/>
                <a:cs typeface="Arial"/>
                <a:sym typeface="Arial"/>
              </a:defRPr>
            </a:lvl1pPr>
            <a:lvl2pPr marL="0" lvl="1" indent="0" algn="l">
              <a:spcBef>
                <a:spcPts val="0"/>
              </a:spcBef>
              <a:buNone/>
              <a:defRPr sz="900" b="0" i="0" u="none" strike="noStrike" cap="none">
                <a:solidFill>
                  <a:schemeClr val="dk2"/>
                </a:solidFill>
                <a:latin typeface="Arial"/>
                <a:ea typeface="Arial"/>
                <a:cs typeface="Arial"/>
                <a:sym typeface="Arial"/>
              </a:defRPr>
            </a:lvl2pPr>
            <a:lvl3pPr marL="0" lvl="2" indent="0" algn="l">
              <a:spcBef>
                <a:spcPts val="0"/>
              </a:spcBef>
              <a:buNone/>
              <a:defRPr sz="900" b="0" i="0" u="none" strike="noStrike" cap="none">
                <a:solidFill>
                  <a:schemeClr val="dk2"/>
                </a:solidFill>
                <a:latin typeface="Arial"/>
                <a:ea typeface="Arial"/>
                <a:cs typeface="Arial"/>
                <a:sym typeface="Arial"/>
              </a:defRPr>
            </a:lvl3pPr>
            <a:lvl4pPr marL="0" lvl="3" indent="0" algn="l">
              <a:spcBef>
                <a:spcPts val="0"/>
              </a:spcBef>
              <a:buNone/>
              <a:defRPr sz="900" b="0" i="0" u="none" strike="noStrike" cap="none">
                <a:solidFill>
                  <a:schemeClr val="dk2"/>
                </a:solidFill>
                <a:latin typeface="Arial"/>
                <a:ea typeface="Arial"/>
                <a:cs typeface="Arial"/>
                <a:sym typeface="Arial"/>
              </a:defRPr>
            </a:lvl4pPr>
            <a:lvl5pPr marL="0" lvl="4" indent="0" algn="l">
              <a:spcBef>
                <a:spcPts val="0"/>
              </a:spcBef>
              <a:buNone/>
              <a:defRPr sz="900" b="0" i="0" u="none" strike="noStrike" cap="none">
                <a:solidFill>
                  <a:schemeClr val="dk2"/>
                </a:solidFill>
                <a:latin typeface="Arial"/>
                <a:ea typeface="Arial"/>
                <a:cs typeface="Arial"/>
                <a:sym typeface="Arial"/>
              </a:defRPr>
            </a:lvl5pPr>
            <a:lvl6pPr marL="0" lvl="5" indent="0" algn="l">
              <a:spcBef>
                <a:spcPts val="0"/>
              </a:spcBef>
              <a:buNone/>
              <a:defRPr sz="900" b="0" i="0" u="none" strike="noStrike" cap="none">
                <a:solidFill>
                  <a:schemeClr val="dk2"/>
                </a:solidFill>
                <a:latin typeface="Arial"/>
                <a:ea typeface="Arial"/>
                <a:cs typeface="Arial"/>
                <a:sym typeface="Arial"/>
              </a:defRPr>
            </a:lvl6pPr>
            <a:lvl7pPr marL="0" lvl="6" indent="0" algn="l">
              <a:spcBef>
                <a:spcPts val="0"/>
              </a:spcBef>
              <a:buNone/>
              <a:defRPr sz="900" b="0" i="0" u="none" strike="noStrike" cap="none">
                <a:solidFill>
                  <a:schemeClr val="dk2"/>
                </a:solidFill>
                <a:latin typeface="Arial"/>
                <a:ea typeface="Arial"/>
                <a:cs typeface="Arial"/>
                <a:sym typeface="Arial"/>
              </a:defRPr>
            </a:lvl7pPr>
            <a:lvl8pPr marL="0" lvl="7" indent="0" algn="l">
              <a:spcBef>
                <a:spcPts val="0"/>
              </a:spcBef>
              <a:buNone/>
              <a:defRPr sz="900" b="0" i="0" u="none" strike="noStrike" cap="none">
                <a:solidFill>
                  <a:schemeClr val="dk2"/>
                </a:solidFill>
                <a:latin typeface="Arial"/>
                <a:ea typeface="Arial"/>
                <a:cs typeface="Arial"/>
                <a:sym typeface="Arial"/>
              </a:defRPr>
            </a:lvl8pPr>
            <a:lvl9pPr marL="0" lvl="8" indent="0" algn="l">
              <a:spcBef>
                <a:spcPts val="0"/>
              </a:spcBef>
              <a:buNone/>
              <a:defRPr sz="9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7776736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2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84" name="Google Shape;84;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18552427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2" name="Google Shape;32;p1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34" name="Google Shape;34;p1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38405870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35"/>
        <p:cNvGrpSpPr/>
        <p:nvPr/>
      </p:nvGrpSpPr>
      <p:grpSpPr>
        <a:xfrm>
          <a:off x="0" y="0"/>
          <a:ext cx="0" cy="0"/>
          <a:chOff x="0" y="0"/>
          <a:chExt cx="0" cy="0"/>
        </a:xfrm>
      </p:grpSpPr>
      <p:sp>
        <p:nvSpPr>
          <p:cNvPr id="36" name="Google Shape;36;p16"/>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6"/>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Ge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16"/>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40" name="Google Shape;40;p16"/>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42" name="Google Shape;42;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900" b="0" i="0" u="none" strike="noStrike" cap="none">
                <a:solidFill>
                  <a:schemeClr val="dk2"/>
                </a:solidFill>
                <a:latin typeface="Arial"/>
                <a:ea typeface="Arial"/>
                <a:cs typeface="Arial"/>
                <a:sym typeface="Arial"/>
              </a:defRPr>
            </a:lvl1pPr>
            <a:lvl2pPr marL="0" lvl="1" indent="0" algn="l">
              <a:spcBef>
                <a:spcPts val="0"/>
              </a:spcBef>
              <a:buNone/>
              <a:defRPr sz="900" b="0" i="0" u="none" strike="noStrike" cap="none">
                <a:solidFill>
                  <a:schemeClr val="dk2"/>
                </a:solidFill>
                <a:latin typeface="Arial"/>
                <a:ea typeface="Arial"/>
                <a:cs typeface="Arial"/>
                <a:sym typeface="Arial"/>
              </a:defRPr>
            </a:lvl2pPr>
            <a:lvl3pPr marL="0" lvl="2" indent="0" algn="l">
              <a:spcBef>
                <a:spcPts val="0"/>
              </a:spcBef>
              <a:buNone/>
              <a:defRPr sz="900" b="0" i="0" u="none" strike="noStrike" cap="none">
                <a:solidFill>
                  <a:schemeClr val="dk2"/>
                </a:solidFill>
                <a:latin typeface="Arial"/>
                <a:ea typeface="Arial"/>
                <a:cs typeface="Arial"/>
                <a:sym typeface="Arial"/>
              </a:defRPr>
            </a:lvl3pPr>
            <a:lvl4pPr marL="0" lvl="3" indent="0" algn="l">
              <a:spcBef>
                <a:spcPts val="0"/>
              </a:spcBef>
              <a:buNone/>
              <a:defRPr sz="900" b="0" i="0" u="none" strike="noStrike" cap="none">
                <a:solidFill>
                  <a:schemeClr val="dk2"/>
                </a:solidFill>
                <a:latin typeface="Arial"/>
                <a:ea typeface="Arial"/>
                <a:cs typeface="Arial"/>
                <a:sym typeface="Arial"/>
              </a:defRPr>
            </a:lvl4pPr>
            <a:lvl5pPr marL="0" lvl="4" indent="0" algn="l">
              <a:spcBef>
                <a:spcPts val="0"/>
              </a:spcBef>
              <a:buNone/>
              <a:defRPr sz="900" b="0" i="0" u="none" strike="noStrike" cap="none">
                <a:solidFill>
                  <a:schemeClr val="dk2"/>
                </a:solidFill>
                <a:latin typeface="Arial"/>
                <a:ea typeface="Arial"/>
                <a:cs typeface="Arial"/>
                <a:sym typeface="Arial"/>
              </a:defRPr>
            </a:lvl5pPr>
            <a:lvl6pPr marL="0" lvl="5" indent="0" algn="l">
              <a:spcBef>
                <a:spcPts val="0"/>
              </a:spcBef>
              <a:buNone/>
              <a:defRPr sz="900" b="0" i="0" u="none" strike="noStrike" cap="none">
                <a:solidFill>
                  <a:schemeClr val="dk2"/>
                </a:solidFill>
                <a:latin typeface="Arial"/>
                <a:ea typeface="Arial"/>
                <a:cs typeface="Arial"/>
                <a:sym typeface="Arial"/>
              </a:defRPr>
            </a:lvl6pPr>
            <a:lvl7pPr marL="0" lvl="6" indent="0" algn="l">
              <a:spcBef>
                <a:spcPts val="0"/>
              </a:spcBef>
              <a:buNone/>
              <a:defRPr sz="900" b="0" i="0" u="none" strike="noStrike" cap="none">
                <a:solidFill>
                  <a:schemeClr val="dk2"/>
                </a:solidFill>
                <a:latin typeface="Arial"/>
                <a:ea typeface="Arial"/>
                <a:cs typeface="Arial"/>
                <a:sym typeface="Arial"/>
              </a:defRPr>
            </a:lvl7pPr>
            <a:lvl8pPr marL="0" lvl="7" indent="0" algn="l">
              <a:spcBef>
                <a:spcPts val="0"/>
              </a:spcBef>
              <a:buNone/>
              <a:defRPr sz="900" b="0" i="0" u="none" strike="noStrike" cap="none">
                <a:solidFill>
                  <a:schemeClr val="dk2"/>
                </a:solidFill>
                <a:latin typeface="Arial"/>
                <a:ea typeface="Arial"/>
                <a:cs typeface="Arial"/>
                <a:sym typeface="Arial"/>
              </a:defRPr>
            </a:lvl8pPr>
            <a:lvl9pPr marL="0" lvl="8" indent="0" algn="l">
              <a:spcBef>
                <a:spcPts val="0"/>
              </a:spcBef>
              <a:buNone/>
              <a:defRPr sz="9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23126161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43"/>
        <p:cNvGrpSpPr/>
        <p:nvPr/>
      </p:nvGrpSpPr>
      <p:grpSpPr>
        <a:xfrm>
          <a:off x="0" y="0"/>
          <a:ext cx="0" cy="0"/>
          <a:chOff x="0" y="0"/>
          <a:chExt cx="0" cy="0"/>
        </a:xfrm>
      </p:grpSpPr>
      <p:sp>
        <p:nvSpPr>
          <p:cNvPr id="44" name="Google Shape;44;p1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3"/>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7" name="Google Shape;47;p13"/>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48" name="Google Shape;48;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50" name="Google Shape;50;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20756101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lt1"/>
        </a:solidFill>
        <a:effectLst/>
      </p:bgPr>
    </p:bg>
    <p:spTree>
      <p:nvGrpSpPr>
        <p:cNvPr id="1" name="Shape 51"/>
        <p:cNvGrpSpPr/>
        <p:nvPr/>
      </p:nvGrpSpPr>
      <p:grpSpPr>
        <a:xfrm>
          <a:off x="0" y="0"/>
          <a:ext cx="0" cy="0"/>
          <a:chOff x="0" y="0"/>
          <a:chExt cx="0" cy="0"/>
        </a:xfrm>
      </p:grpSpPr>
      <p:sp>
        <p:nvSpPr>
          <p:cNvPr id="52" name="Google Shape;52;p1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55" name="Google Shape;55;p1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56" name="Google Shape;56;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58" name="Google Shape;58;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5097969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9"/>
        <p:cNvGrpSpPr/>
        <p:nvPr/>
      </p:nvGrpSpPr>
      <p:grpSpPr>
        <a:xfrm>
          <a:off x="0" y="0"/>
          <a:ext cx="0" cy="0"/>
          <a:chOff x="0" y="0"/>
          <a:chExt cx="0" cy="0"/>
        </a:xfrm>
      </p:grpSpPr>
      <p:sp>
        <p:nvSpPr>
          <p:cNvPr id="60" name="Google Shape;6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18"/>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1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65" name="Google Shape;65;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13729278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9"/>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19"/>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19"/>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1" name="Google Shape;71;p19"/>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2" name="Google Shape;72;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74" name="Google Shape;74;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775985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79" name="Google Shape;79;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10037681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12/15/2021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389807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2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84" name="Google Shape;84;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29563152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85"/>
        <p:cNvGrpSpPr/>
        <p:nvPr/>
      </p:nvGrpSpPr>
      <p:grpSpPr>
        <a:xfrm>
          <a:off x="0" y="0"/>
          <a:ext cx="0" cy="0"/>
          <a:chOff x="0" y="0"/>
          <a:chExt cx="0" cy="0"/>
        </a:xfrm>
      </p:grpSpPr>
      <p:sp>
        <p:nvSpPr>
          <p:cNvPr id="86" name="Google Shape;86;p22"/>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a:spLocks noGrp="1"/>
          </p:cNvSpPr>
          <p:nvPr>
            <p:ph type="pic" idx="2"/>
          </p:nvPr>
        </p:nvSpPr>
        <p:spPr>
          <a:xfrm>
            <a:off x="15" y="0"/>
            <a:ext cx="12191985" cy="4578350"/>
          </a:xfrm>
          <a:prstGeom prst="rect">
            <a:avLst/>
          </a:prstGeom>
          <a:solidFill>
            <a:srgbClr val="D8D8D8"/>
          </a:solidFill>
          <a:ln>
            <a:noFill/>
          </a:ln>
        </p:spPr>
      </p:sp>
      <p:sp>
        <p:nvSpPr>
          <p:cNvPr id="88" name="Google Shape;88;p22"/>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Ge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0" name="Google Shape;90;p2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a:t>
            </a:r>
            <a:endParaRPr/>
          </a:p>
        </p:txBody>
      </p:sp>
      <p:sp>
        <p:nvSpPr>
          <p:cNvPr id="92" name="Google Shape;92;p2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spTree>
    <p:extLst>
      <p:ext uri="{BB962C8B-B14F-4D97-AF65-F5344CB8AC3E}">
        <p14:creationId xmlns:p14="http://schemas.microsoft.com/office/powerpoint/2010/main" val="25421724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12/15/2021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1</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822331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12/15/2021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1</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7576118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12/15/2021</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1</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8028083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12/15/2021</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1</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501771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12/15/2021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1507016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12/15/2021</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1</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8013020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12/15/2021</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r>
              <a:rPr lang="en-US"/>
              <a:t>1</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2588268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pPr/>
              <a:t>12/15/2021</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1</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pPr/>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600"/>
              <a:buFont typeface="Geo"/>
              <a:buNone/>
              <a:defRPr sz="4600" b="0" i="0" u="none" strike="noStrike" cap="none">
                <a:solidFill>
                  <a:srgbClr val="3F3F3F"/>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10000"/>
              </a:lnSpc>
              <a:spcBef>
                <a:spcPts val="1200"/>
              </a:spcBef>
              <a:spcAft>
                <a:spcPts val="0"/>
              </a:spcAft>
              <a:buClr>
                <a:schemeClr val="accent1"/>
              </a:buClr>
              <a:buSzPts val="2000"/>
              <a:buFont typeface="Calibri"/>
              <a:buChar char=" "/>
              <a:defRPr sz="2000" b="0" i="0" u="none" strike="noStrike" cap="none">
                <a:solidFill>
                  <a:srgbClr val="3F3F3F"/>
                </a:solidFill>
                <a:latin typeface="Arial"/>
                <a:ea typeface="Arial"/>
                <a:cs typeface="Arial"/>
                <a:sym typeface="Arial"/>
              </a:defRPr>
            </a:lvl1pPr>
            <a:lvl2pPr marL="914400" marR="0" lvl="1" indent="-342900" algn="l" rtl="0">
              <a:lnSpc>
                <a:spcPct val="100000"/>
              </a:lnSpc>
              <a:spcBef>
                <a:spcPts val="200"/>
              </a:spcBef>
              <a:spcAft>
                <a:spcPts val="0"/>
              </a:spcAft>
              <a:buClr>
                <a:srgbClr val="3F3F3F"/>
              </a:buClr>
              <a:buSzPts val="1800"/>
              <a:buFont typeface="Calibri"/>
              <a:buChar char="◦"/>
              <a:defRPr sz="1800" b="0" i="0" u="none" strike="noStrike" cap="none">
                <a:solidFill>
                  <a:srgbClr val="3F3F3F"/>
                </a:solidFill>
                <a:latin typeface="Arial"/>
                <a:ea typeface="Arial"/>
                <a:cs typeface="Arial"/>
                <a:sym typeface="Arial"/>
              </a:defRPr>
            </a:lvl2pPr>
            <a:lvl3pPr marL="1371600" marR="0" lvl="2"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3pPr>
            <a:lvl4pPr marL="1828800" marR="0" lvl="3"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4pPr>
            <a:lvl5pPr marL="2286000" marR="0" lvl="4"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9" name="Google Shape;9;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1</a:t>
            </a:r>
            <a:endParaRPr/>
          </a:p>
        </p:txBody>
      </p:sp>
      <p:sp>
        <p:nvSpPr>
          <p:cNvPr id="11" name="Google Shape;11;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Arial"/>
                <a:ea typeface="Arial"/>
                <a:cs typeface="Arial"/>
                <a:sym typeface="Arial"/>
              </a:defRPr>
            </a:lvl1pPr>
            <a:lvl2pPr marL="0" marR="0" lvl="1" indent="0" algn="l" rtl="0">
              <a:spcBef>
                <a:spcPts val="0"/>
              </a:spcBef>
              <a:buNone/>
              <a:defRPr sz="900" b="0" i="0" u="none" strike="noStrike" cap="none">
                <a:solidFill>
                  <a:srgbClr val="FFFFFF"/>
                </a:solidFill>
                <a:latin typeface="Arial"/>
                <a:ea typeface="Arial"/>
                <a:cs typeface="Arial"/>
                <a:sym typeface="Arial"/>
              </a:defRPr>
            </a:lvl2pPr>
            <a:lvl3pPr marL="0" marR="0" lvl="2" indent="0" algn="l" rtl="0">
              <a:spcBef>
                <a:spcPts val="0"/>
              </a:spcBef>
              <a:buNone/>
              <a:defRPr sz="900" b="0" i="0" u="none" strike="noStrike" cap="none">
                <a:solidFill>
                  <a:srgbClr val="FFFFFF"/>
                </a:solidFill>
                <a:latin typeface="Arial"/>
                <a:ea typeface="Arial"/>
                <a:cs typeface="Arial"/>
                <a:sym typeface="Arial"/>
              </a:defRPr>
            </a:lvl3pPr>
            <a:lvl4pPr marL="0" marR="0" lvl="3" indent="0" algn="l" rtl="0">
              <a:spcBef>
                <a:spcPts val="0"/>
              </a:spcBef>
              <a:buNone/>
              <a:defRPr sz="900" b="0" i="0" u="none" strike="noStrike" cap="none">
                <a:solidFill>
                  <a:srgbClr val="FFFFFF"/>
                </a:solidFill>
                <a:latin typeface="Arial"/>
                <a:ea typeface="Arial"/>
                <a:cs typeface="Arial"/>
                <a:sym typeface="Arial"/>
              </a:defRPr>
            </a:lvl4pPr>
            <a:lvl5pPr marL="0" marR="0" lvl="4" indent="0" algn="l" rtl="0">
              <a:spcBef>
                <a:spcPts val="0"/>
              </a:spcBef>
              <a:buNone/>
              <a:defRPr sz="900" b="0" i="0" u="none" strike="noStrike" cap="none">
                <a:solidFill>
                  <a:srgbClr val="FFFFFF"/>
                </a:solidFill>
                <a:latin typeface="Arial"/>
                <a:ea typeface="Arial"/>
                <a:cs typeface="Arial"/>
                <a:sym typeface="Arial"/>
              </a:defRPr>
            </a:lvl5pPr>
            <a:lvl6pPr marL="0" marR="0" lvl="5" indent="0" algn="l" rtl="0">
              <a:spcBef>
                <a:spcPts val="0"/>
              </a:spcBef>
              <a:buNone/>
              <a:defRPr sz="900" b="0" i="0" u="none" strike="noStrike" cap="none">
                <a:solidFill>
                  <a:srgbClr val="FFFFFF"/>
                </a:solidFill>
                <a:latin typeface="Arial"/>
                <a:ea typeface="Arial"/>
                <a:cs typeface="Arial"/>
                <a:sym typeface="Arial"/>
              </a:defRPr>
            </a:lvl6pPr>
            <a:lvl7pPr marL="0" marR="0" lvl="6" indent="0" algn="l" rtl="0">
              <a:spcBef>
                <a:spcPts val="0"/>
              </a:spcBef>
              <a:buNone/>
              <a:defRPr sz="900" b="0" i="0" u="none" strike="noStrike" cap="none">
                <a:solidFill>
                  <a:srgbClr val="FFFFFF"/>
                </a:solidFill>
                <a:latin typeface="Arial"/>
                <a:ea typeface="Arial"/>
                <a:cs typeface="Arial"/>
                <a:sym typeface="Arial"/>
              </a:defRPr>
            </a:lvl7pPr>
            <a:lvl8pPr marL="0" marR="0" lvl="7" indent="0" algn="l" rtl="0">
              <a:spcBef>
                <a:spcPts val="0"/>
              </a:spcBef>
              <a:buNone/>
              <a:defRPr sz="900" b="0" i="0" u="none" strike="noStrike" cap="none">
                <a:solidFill>
                  <a:srgbClr val="FFFFFF"/>
                </a:solidFill>
                <a:latin typeface="Arial"/>
                <a:ea typeface="Arial"/>
                <a:cs typeface="Arial"/>
                <a:sym typeface="Arial"/>
              </a:defRPr>
            </a:lvl8pPr>
            <a:lvl9pPr marL="0" marR="0" lvl="8" indent="0" algn="l" rtl="0">
              <a:spcBef>
                <a:spcPts val="0"/>
              </a:spcBef>
              <a:buNone/>
              <a:defRPr sz="9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cxnSp>
        <p:nvCxnSpPr>
          <p:cNvPr id="12" name="Google Shape;12;p12"/>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extLst>
      <p:ext uri="{BB962C8B-B14F-4D97-AF65-F5344CB8AC3E}">
        <p14:creationId xmlns:p14="http://schemas.microsoft.com/office/powerpoint/2010/main" val="306800385"/>
      </p:ext>
    </p:extLst>
  </p:cSld>
  <p:clrMap bg1="lt1" tx1="dk1" bg2="dk2" tx2="lt2" accent1="accent1" accent2="accent2" accent3="accent3" accent4="accent4" accent5="accent5" accent6="accent6" hlink="hlink" folHlink="folHlink"/>
  <p:sldLayoutIdLst>
    <p:sldLayoutId id="2147483671" r:id="rId1"/>
    <p:sldLayoutId id="2147483673" r:id="rId2"/>
    <p:sldLayoutId id="2147483674" r:id="rId3"/>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600"/>
              <a:buFont typeface="Geo"/>
              <a:buNone/>
              <a:defRPr sz="4600" b="0" i="0" u="none" strike="noStrike" cap="none">
                <a:solidFill>
                  <a:srgbClr val="3F3F3F"/>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1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10000"/>
              </a:lnSpc>
              <a:spcBef>
                <a:spcPts val="1200"/>
              </a:spcBef>
              <a:spcAft>
                <a:spcPts val="0"/>
              </a:spcAft>
              <a:buClr>
                <a:schemeClr val="accent1"/>
              </a:buClr>
              <a:buSzPts val="2000"/>
              <a:buFont typeface="Calibri"/>
              <a:buChar char=" "/>
              <a:defRPr sz="2000" b="0" i="0" u="none" strike="noStrike" cap="none">
                <a:solidFill>
                  <a:srgbClr val="3F3F3F"/>
                </a:solidFill>
                <a:latin typeface="Arial"/>
                <a:ea typeface="Arial"/>
                <a:cs typeface="Arial"/>
                <a:sym typeface="Arial"/>
              </a:defRPr>
            </a:lvl1pPr>
            <a:lvl2pPr marL="914400" marR="0" lvl="1" indent="-342900" algn="l" rtl="0">
              <a:lnSpc>
                <a:spcPct val="100000"/>
              </a:lnSpc>
              <a:spcBef>
                <a:spcPts val="200"/>
              </a:spcBef>
              <a:spcAft>
                <a:spcPts val="0"/>
              </a:spcAft>
              <a:buClr>
                <a:srgbClr val="3F3F3F"/>
              </a:buClr>
              <a:buSzPts val="1800"/>
              <a:buFont typeface="Calibri"/>
              <a:buChar char="◦"/>
              <a:defRPr sz="1800" b="0" i="0" u="none" strike="noStrike" cap="none">
                <a:solidFill>
                  <a:srgbClr val="3F3F3F"/>
                </a:solidFill>
                <a:latin typeface="Arial"/>
                <a:ea typeface="Arial"/>
                <a:cs typeface="Arial"/>
                <a:sym typeface="Arial"/>
              </a:defRPr>
            </a:lvl2pPr>
            <a:lvl3pPr marL="1371600" marR="0" lvl="2"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3pPr>
            <a:lvl4pPr marL="1828800" marR="0" lvl="3"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4pPr>
            <a:lvl5pPr marL="2286000" marR="0" lvl="4"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25" name="Google Shape;25;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1</a:t>
            </a:r>
            <a:endParaRPr/>
          </a:p>
        </p:txBody>
      </p:sp>
      <p:sp>
        <p:nvSpPr>
          <p:cNvPr id="27" name="Google Shape;27;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Arial"/>
                <a:ea typeface="Arial"/>
                <a:cs typeface="Arial"/>
                <a:sym typeface="Arial"/>
              </a:defRPr>
            </a:lvl1pPr>
            <a:lvl2pPr marL="0" marR="0" lvl="1" indent="0" algn="l" rtl="0">
              <a:spcBef>
                <a:spcPts val="0"/>
              </a:spcBef>
              <a:buNone/>
              <a:defRPr sz="900" b="0" i="0" u="none" strike="noStrike" cap="none">
                <a:solidFill>
                  <a:srgbClr val="FFFFFF"/>
                </a:solidFill>
                <a:latin typeface="Arial"/>
                <a:ea typeface="Arial"/>
                <a:cs typeface="Arial"/>
                <a:sym typeface="Arial"/>
              </a:defRPr>
            </a:lvl2pPr>
            <a:lvl3pPr marL="0" marR="0" lvl="2" indent="0" algn="l" rtl="0">
              <a:spcBef>
                <a:spcPts val="0"/>
              </a:spcBef>
              <a:buNone/>
              <a:defRPr sz="900" b="0" i="0" u="none" strike="noStrike" cap="none">
                <a:solidFill>
                  <a:srgbClr val="FFFFFF"/>
                </a:solidFill>
                <a:latin typeface="Arial"/>
                <a:ea typeface="Arial"/>
                <a:cs typeface="Arial"/>
                <a:sym typeface="Arial"/>
              </a:defRPr>
            </a:lvl3pPr>
            <a:lvl4pPr marL="0" marR="0" lvl="3" indent="0" algn="l" rtl="0">
              <a:spcBef>
                <a:spcPts val="0"/>
              </a:spcBef>
              <a:buNone/>
              <a:defRPr sz="900" b="0" i="0" u="none" strike="noStrike" cap="none">
                <a:solidFill>
                  <a:srgbClr val="FFFFFF"/>
                </a:solidFill>
                <a:latin typeface="Arial"/>
                <a:ea typeface="Arial"/>
                <a:cs typeface="Arial"/>
                <a:sym typeface="Arial"/>
              </a:defRPr>
            </a:lvl4pPr>
            <a:lvl5pPr marL="0" marR="0" lvl="4" indent="0" algn="l" rtl="0">
              <a:spcBef>
                <a:spcPts val="0"/>
              </a:spcBef>
              <a:buNone/>
              <a:defRPr sz="900" b="0" i="0" u="none" strike="noStrike" cap="none">
                <a:solidFill>
                  <a:srgbClr val="FFFFFF"/>
                </a:solidFill>
                <a:latin typeface="Arial"/>
                <a:ea typeface="Arial"/>
                <a:cs typeface="Arial"/>
                <a:sym typeface="Arial"/>
              </a:defRPr>
            </a:lvl5pPr>
            <a:lvl6pPr marL="0" marR="0" lvl="5" indent="0" algn="l" rtl="0">
              <a:spcBef>
                <a:spcPts val="0"/>
              </a:spcBef>
              <a:buNone/>
              <a:defRPr sz="900" b="0" i="0" u="none" strike="noStrike" cap="none">
                <a:solidFill>
                  <a:srgbClr val="FFFFFF"/>
                </a:solidFill>
                <a:latin typeface="Arial"/>
                <a:ea typeface="Arial"/>
                <a:cs typeface="Arial"/>
                <a:sym typeface="Arial"/>
              </a:defRPr>
            </a:lvl6pPr>
            <a:lvl7pPr marL="0" marR="0" lvl="6" indent="0" algn="l" rtl="0">
              <a:spcBef>
                <a:spcPts val="0"/>
              </a:spcBef>
              <a:buNone/>
              <a:defRPr sz="900" b="0" i="0" u="none" strike="noStrike" cap="none">
                <a:solidFill>
                  <a:srgbClr val="FFFFFF"/>
                </a:solidFill>
                <a:latin typeface="Arial"/>
                <a:ea typeface="Arial"/>
                <a:cs typeface="Arial"/>
                <a:sym typeface="Arial"/>
              </a:defRPr>
            </a:lvl7pPr>
            <a:lvl8pPr marL="0" marR="0" lvl="7" indent="0" algn="l" rtl="0">
              <a:spcBef>
                <a:spcPts val="0"/>
              </a:spcBef>
              <a:buNone/>
              <a:defRPr sz="900" b="0" i="0" u="none" strike="noStrike" cap="none">
                <a:solidFill>
                  <a:srgbClr val="FFFFFF"/>
                </a:solidFill>
                <a:latin typeface="Arial"/>
                <a:ea typeface="Arial"/>
                <a:cs typeface="Arial"/>
                <a:sym typeface="Arial"/>
              </a:defRPr>
            </a:lvl8pPr>
            <a:lvl9pPr marL="0" marR="0" lvl="8" indent="0" algn="l" rtl="0">
              <a:spcBef>
                <a:spcPts val="0"/>
              </a:spcBef>
              <a:buNone/>
              <a:defRPr sz="9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pPr marL="0" lvl="0" indent="0" algn="l" rtl="0">
                <a:spcBef>
                  <a:spcPts val="0"/>
                </a:spcBef>
                <a:spcAft>
                  <a:spcPts val="0"/>
                </a:spcAft>
                <a:buNone/>
              </a:pPr>
              <a:t>‹#›</a:t>
            </a:fld>
            <a:endParaRPr/>
          </a:p>
        </p:txBody>
      </p:sp>
      <p:cxnSp>
        <p:nvCxnSpPr>
          <p:cNvPr id="28" name="Google Shape;28;p11"/>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extLst>
      <p:ext uri="{BB962C8B-B14F-4D97-AF65-F5344CB8AC3E}">
        <p14:creationId xmlns:p14="http://schemas.microsoft.com/office/powerpoint/2010/main" val="4131765012"/>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nfermeriastgo.blogspot.com/2014_03_01_archive.htm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428CAF-BBC5-45D9-9B78-AEA8F7078F62}"/>
              </a:ext>
            </a:extLst>
          </p:cNvPr>
          <p:cNvSpPr>
            <a:spLocks noGrp="1"/>
          </p:cNvSpPr>
          <p:nvPr>
            <p:ph type="ctrTitle"/>
          </p:nvPr>
        </p:nvSpPr>
        <p:spPr>
          <a:xfrm>
            <a:off x="484814" y="640080"/>
            <a:ext cx="3659246" cy="2850319"/>
          </a:xfrm>
        </p:spPr>
        <p:txBody>
          <a:bodyPr>
            <a:normAutofit/>
          </a:bodyPr>
          <a:lstStyle/>
          <a:p>
            <a:r>
              <a:rPr lang="en-IN" sz="3800">
                <a:solidFill>
                  <a:srgbClr val="FFFFFF"/>
                </a:solidFill>
              </a:rPr>
              <a:t>Impact of Malnutrition On Adult Patients After Elective Cardiac Surgery</a:t>
            </a:r>
          </a:p>
        </p:txBody>
      </p:sp>
      <p:cxnSp>
        <p:nvCxnSpPr>
          <p:cNvPr id="22" name="Straight Connector 2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red boxing glove&#10;&#10;Description automatically generated with medium confidence">
            <a:extLst>
              <a:ext uri="{FF2B5EF4-FFF2-40B4-BE49-F238E27FC236}">
                <a16:creationId xmlns:a16="http://schemas.microsoft.com/office/drawing/2014/main" id="{A25D03B9-E790-47C8-B091-D3E3D53DF137}"/>
              </a:ext>
            </a:extLst>
          </p:cNvPr>
          <p:cNvPicPr>
            <a:picLocks noChangeAspect="1"/>
          </p:cNvPicPr>
          <p:nvPr/>
        </p:nvPicPr>
        <p:blipFill rotWithShape="1">
          <a:blip r:embed="rId3"/>
          <a:srcRect t="4624" r="-1" b="4623"/>
          <a:stretch/>
        </p:blipFill>
        <p:spPr>
          <a:xfrm>
            <a:off x="4635095" y="10"/>
            <a:ext cx="7556889" cy="6857990"/>
          </a:xfrm>
          <a:prstGeom prst="rect">
            <a:avLst/>
          </a:prstGeom>
        </p:spPr>
      </p:pic>
      <p:sp>
        <p:nvSpPr>
          <p:cNvPr id="3" name="TextBox 2">
            <a:extLst>
              <a:ext uri="{FF2B5EF4-FFF2-40B4-BE49-F238E27FC236}">
                <a16:creationId xmlns:a16="http://schemas.microsoft.com/office/drawing/2014/main" id="{380DB310-4D1F-4DA1-BCB3-5058E1787764}"/>
              </a:ext>
            </a:extLst>
          </p:cNvPr>
          <p:cNvSpPr txBox="1"/>
          <p:nvPr/>
        </p:nvSpPr>
        <p:spPr>
          <a:xfrm>
            <a:off x="622126" y="3941523"/>
            <a:ext cx="2743199"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Group 4</a:t>
            </a:r>
            <a:endParaRPr lang="en-US"/>
          </a:p>
          <a:p>
            <a:endParaRPr lang="en-US"/>
          </a:p>
          <a:p>
            <a:r>
              <a:rPr lang="en-US" sz="1600"/>
              <a:t>Devesh Bajaj</a:t>
            </a:r>
          </a:p>
          <a:p>
            <a:r>
              <a:rPr lang="en-US" sz="1600"/>
              <a:t>Arnav Muley</a:t>
            </a:r>
          </a:p>
          <a:p>
            <a:r>
              <a:rPr lang="en-US" sz="1600"/>
              <a:t>Shreyash Kharat</a:t>
            </a:r>
          </a:p>
          <a:p>
            <a:r>
              <a:rPr lang="en-US" sz="1600"/>
              <a:t>Pratichi Paramita</a:t>
            </a:r>
          </a:p>
        </p:txBody>
      </p:sp>
      <p:sp>
        <p:nvSpPr>
          <p:cNvPr id="6" name="Slide Number Placeholder 5">
            <a:extLst>
              <a:ext uri="{FF2B5EF4-FFF2-40B4-BE49-F238E27FC236}">
                <a16:creationId xmlns:a16="http://schemas.microsoft.com/office/drawing/2014/main" id="{205A6A44-C332-422E-AD0A-5AC36AC42AB6}"/>
              </a:ext>
            </a:extLst>
          </p:cNvPr>
          <p:cNvSpPr>
            <a:spLocks noGrp="1"/>
          </p:cNvSpPr>
          <p:nvPr>
            <p:ph type="sldNum" sz="quarter" idx="12"/>
          </p:nvPr>
        </p:nvSpPr>
        <p:spPr>
          <a:xfrm>
            <a:off x="10718763" y="6234478"/>
            <a:ext cx="1054829" cy="577485"/>
          </a:xfrm>
        </p:spPr>
        <p:txBody>
          <a:bodyPr/>
          <a:lstStyle/>
          <a:p>
            <a:r>
              <a:rPr lang="en-US" sz="2000" b="1" cap="all">
                <a:solidFill>
                  <a:schemeClr val="bg1"/>
                </a:solidFill>
                <a:latin typeface="Speak Pro"/>
              </a:rPr>
              <a:t>1</a:t>
            </a:r>
            <a:endParaRPr lang="en-US" sz="2000" b="1">
              <a:solidFill>
                <a:schemeClr val="bg1"/>
              </a:solidFill>
            </a:endParaRPr>
          </a:p>
        </p:txBody>
      </p:sp>
    </p:spTree>
    <p:extLst>
      <p:ext uri="{BB962C8B-B14F-4D97-AF65-F5344CB8AC3E}">
        <p14:creationId xmlns:p14="http://schemas.microsoft.com/office/powerpoint/2010/main" val="1000155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8" name="Google Shape;98;p1"/>
          <p:cNvSpPr txBox="1">
            <a:spLocks noGrp="1"/>
          </p:cNvSpPr>
          <p:nvPr>
            <p:ph type="ctrTitle"/>
          </p:nvPr>
        </p:nvSpPr>
        <p:spPr>
          <a:xfrm>
            <a:off x="6730000" y="639097"/>
            <a:ext cx="4813072" cy="346637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Geo"/>
              <a:buNone/>
            </a:pPr>
            <a:r>
              <a:rPr lang="en-IN">
                <a:latin typeface="Georgia Pro Cond Light" panose="02040306050405020303" pitchFamily="18" charset="0"/>
              </a:rPr>
              <a:t>Data</a:t>
            </a:r>
            <a:endParaRPr>
              <a:latin typeface="Georgia Pro Cond Light" panose="02040306050405020303" pitchFamily="18" charset="0"/>
            </a:endParaRPr>
          </a:p>
          <a:p>
            <a:pPr marL="0" lvl="0" indent="0" algn="l" rtl="0">
              <a:lnSpc>
                <a:spcPct val="90000"/>
              </a:lnSpc>
              <a:spcBef>
                <a:spcPts val="0"/>
              </a:spcBef>
              <a:spcAft>
                <a:spcPts val="0"/>
              </a:spcAft>
              <a:buClr>
                <a:srgbClr val="262626"/>
              </a:buClr>
              <a:buSzPts val="8000"/>
              <a:buFont typeface="Geo"/>
              <a:buNone/>
            </a:pPr>
            <a:r>
              <a:rPr lang="en-IN">
                <a:latin typeface="Georgia Pro Cond Light" panose="02040306050405020303" pitchFamily="18" charset="0"/>
              </a:rPr>
              <a:t>Analysis</a:t>
            </a:r>
            <a:endParaRPr>
              <a:latin typeface="Georgia Pro Cond Light" panose="02040306050405020303" pitchFamily="18" charset="0"/>
            </a:endParaRPr>
          </a:p>
        </p:txBody>
      </p:sp>
      <p:sp>
        <p:nvSpPr>
          <p:cNvPr id="99" name="Google Shape;99;p1"/>
          <p:cNvSpPr txBox="1">
            <a:spLocks noGrp="1"/>
          </p:cNvSpPr>
          <p:nvPr>
            <p:ph type="subTitle" idx="1"/>
          </p:nvPr>
        </p:nvSpPr>
        <p:spPr>
          <a:xfrm>
            <a:off x="6721984" y="4294753"/>
            <a:ext cx="4829100" cy="2356417"/>
          </a:xfrm>
          <a:prstGeom prst="rect">
            <a:avLst/>
          </a:prstGeom>
          <a:noFill/>
          <a:ln>
            <a:noFill/>
          </a:ln>
        </p:spPr>
        <p:txBody>
          <a:bodyPr spcFirstLastPara="1" wrap="square" lIns="91425" tIns="45700" rIns="91425" bIns="45700" anchor="t" anchorCtr="0">
            <a:normAutofit fontScale="32500" lnSpcReduction="20000"/>
          </a:bodyPr>
          <a:lstStyle/>
          <a:p>
            <a:pPr marL="457200" lvl="0" indent="-434340" algn="l" rtl="0">
              <a:lnSpc>
                <a:spcPct val="110000"/>
              </a:lnSpc>
              <a:spcBef>
                <a:spcPts val="0"/>
              </a:spcBef>
              <a:spcAft>
                <a:spcPts val="0"/>
              </a:spcAft>
              <a:buSzPct val="100000"/>
              <a:buAutoNum type="arabicPeriod"/>
            </a:pPr>
            <a:r>
              <a:rPr lang="en-IN" sz="5500" cap="all">
                <a:latin typeface="Speak Pro"/>
              </a:rPr>
              <a:t>ROC CURVES</a:t>
            </a:r>
            <a:endParaRPr sz="5500" cap="all">
              <a:latin typeface="Speak Pro"/>
            </a:endParaRPr>
          </a:p>
          <a:p>
            <a:pPr indent="-434340">
              <a:spcBef>
                <a:spcPts val="1400"/>
              </a:spcBef>
              <a:buSzPct val="100000"/>
              <a:buAutoNum type="arabicPeriod"/>
            </a:pPr>
            <a:r>
              <a:rPr lang="en-IN" sz="5500" cap="all">
                <a:latin typeface="Speak Pro"/>
              </a:rPr>
              <a:t>Area under roc curves </a:t>
            </a:r>
            <a:endParaRPr sz="5500" cap="all">
              <a:latin typeface="Speak Pro" panose="020B0504020101020102" pitchFamily="34" charset="0"/>
            </a:endParaRPr>
          </a:p>
          <a:p>
            <a:pPr marL="457200" lvl="0" indent="-434340" algn="l" rtl="0">
              <a:lnSpc>
                <a:spcPct val="110000"/>
              </a:lnSpc>
              <a:spcBef>
                <a:spcPts val="1400"/>
              </a:spcBef>
              <a:spcAft>
                <a:spcPts val="0"/>
              </a:spcAft>
              <a:buSzPct val="100000"/>
              <a:buAutoNum type="arabicPeriod"/>
            </a:pPr>
            <a:r>
              <a:rPr lang="en-IN" sz="5500" cap="all">
                <a:latin typeface="Speak Pro"/>
              </a:rPr>
              <a:t>Youden’s J statistic</a:t>
            </a:r>
            <a:endParaRPr sz="5500" cap="all">
              <a:latin typeface="Speak Pro"/>
            </a:endParaRPr>
          </a:p>
          <a:p>
            <a:pPr marL="457200" lvl="0" indent="-434340" algn="l" rtl="0">
              <a:lnSpc>
                <a:spcPct val="110000"/>
              </a:lnSpc>
              <a:spcBef>
                <a:spcPts val="1400"/>
              </a:spcBef>
              <a:spcAft>
                <a:spcPts val="0"/>
              </a:spcAft>
              <a:buSzPct val="100000"/>
              <a:buAutoNum type="arabicPeriod"/>
            </a:pPr>
            <a:r>
              <a:rPr lang="en-IN" sz="5500" cap="all">
                <a:latin typeface="Speak Pro"/>
              </a:rPr>
              <a:t>Wilcoxon-Mann-Whitney U-Statistic test</a:t>
            </a:r>
            <a:endParaRPr sz="5500" cap="all">
              <a:latin typeface="Speak Pro"/>
            </a:endParaRPr>
          </a:p>
          <a:p>
            <a:pPr marL="457200" lvl="0" indent="-434340" algn="l" rtl="0">
              <a:lnSpc>
                <a:spcPct val="110000"/>
              </a:lnSpc>
              <a:spcBef>
                <a:spcPts val="1400"/>
              </a:spcBef>
              <a:spcAft>
                <a:spcPts val="0"/>
              </a:spcAft>
              <a:buSzPct val="100000"/>
              <a:buAutoNum type="arabicPeriod"/>
            </a:pPr>
            <a:r>
              <a:rPr lang="en-IN" sz="5500" cap="all">
                <a:latin typeface="Speak Pro"/>
              </a:rPr>
              <a:t>Conclusion</a:t>
            </a:r>
            <a:endParaRPr sz="5500" cap="all">
              <a:latin typeface="Speak Pro"/>
            </a:endParaRPr>
          </a:p>
          <a:p>
            <a:pPr marL="457200" lvl="0" indent="-350520" algn="l" rtl="0">
              <a:lnSpc>
                <a:spcPct val="110000"/>
              </a:lnSpc>
              <a:spcBef>
                <a:spcPts val="1400"/>
              </a:spcBef>
              <a:spcAft>
                <a:spcPts val="0"/>
              </a:spcAft>
              <a:buSzPct val="100000"/>
              <a:buNone/>
            </a:pPr>
            <a:endParaRPr/>
          </a:p>
        </p:txBody>
      </p:sp>
      <p:pic>
        <p:nvPicPr>
          <p:cNvPr id="100" name="Google Shape;100;p1"/>
          <p:cNvPicPr preferRelativeResize="0"/>
          <p:nvPr/>
        </p:nvPicPr>
        <p:blipFill rotWithShape="1">
          <a:blip r:embed="rId3">
            <a:alphaModFix/>
          </a:blip>
          <a:srcRect/>
          <a:stretch/>
        </p:blipFill>
        <p:spPr>
          <a:xfrm>
            <a:off x="1" y="10"/>
            <a:ext cx="6096000" cy="6857990"/>
          </a:xfrm>
          <a:prstGeom prst="rect">
            <a:avLst/>
          </a:prstGeom>
          <a:noFill/>
          <a:ln>
            <a:noFill/>
          </a:ln>
        </p:spPr>
      </p:pic>
      <p:cxnSp>
        <p:nvCxnSpPr>
          <p:cNvPr id="101" name="Google Shape;101;p1"/>
          <p:cNvCxnSpPr/>
          <p:nvPr/>
        </p:nvCxnSpPr>
        <p:spPr>
          <a:xfrm>
            <a:off x="6805053" y="4294754"/>
            <a:ext cx="4389120" cy="0"/>
          </a:xfrm>
          <a:prstGeom prst="straightConnector1">
            <a:avLst/>
          </a:prstGeom>
          <a:noFill/>
          <a:ln w="12700" cap="flat" cmpd="sng">
            <a:solidFill>
              <a:srgbClr val="3F3F3F"/>
            </a:solidFill>
            <a:prstDash val="solid"/>
            <a:round/>
            <a:headEnd type="none" w="sm" len="sm"/>
            <a:tailEnd type="none" w="sm" len="sm"/>
          </a:ln>
        </p:spPr>
      </p:cxnSp>
      <p:sp>
        <p:nvSpPr>
          <p:cNvPr id="3" name="Slide Number Placeholder 2">
            <a:extLst>
              <a:ext uri="{FF2B5EF4-FFF2-40B4-BE49-F238E27FC236}">
                <a16:creationId xmlns:a16="http://schemas.microsoft.com/office/drawing/2014/main" id="{ED2722F5-E2E0-490F-8D5E-8ECC2AD8A4F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b="1" dirty="0">
                <a:solidFill>
                  <a:schemeClr val="tx1"/>
                </a:solidFill>
              </a:rPr>
              <a:pPr marL="0" lvl="0" indent="0" algn="l" rtl="0">
                <a:spcBef>
                  <a:spcPts val="0"/>
                </a:spcBef>
                <a:spcAft>
                  <a:spcPts val="0"/>
                </a:spcAft>
                <a:buNone/>
              </a:pPr>
              <a:t>10</a:t>
            </a:fld>
            <a:endParaRPr lang="en-US" sz="1400"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latin typeface="Georgia Pro Cond Light" panose="02040306050405020303" pitchFamily="18" charset="0"/>
              </a:rPr>
              <a:t>Data Analysis: Introduction</a:t>
            </a:r>
            <a:endParaRPr lang="en-IN" sz="4400">
              <a:solidFill>
                <a:srgbClr val="FFFFFF"/>
              </a:solidFill>
            </a:endParaRPr>
          </a:p>
        </p:txBody>
      </p: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5231958" y="605896"/>
            <a:ext cx="5923721" cy="5646208"/>
          </a:xfrm>
        </p:spPr>
        <p:txBody>
          <a:bodyPr anchor="ctr">
            <a:normAutofit/>
          </a:bodyPr>
          <a:lstStyle/>
          <a:p>
            <a:pPr marL="457200" indent="-342900">
              <a:lnSpc>
                <a:spcPct val="100000"/>
              </a:lnSpc>
              <a:spcAft>
                <a:spcPts val="0"/>
              </a:spcAft>
              <a:buSzPts val="1800"/>
              <a:buChar char="●"/>
            </a:pPr>
            <a:r>
              <a:rPr lang="en-US">
                <a:solidFill>
                  <a:schemeClr val="tx1"/>
                </a:solidFill>
                <a:latin typeface="Speak Pro"/>
              </a:rPr>
              <a:t>The original dataset contains 1187 observations (rows) and 40 variables (columns). Part of lost-to-follow-up observations (449 rows) were dropped during data analysis. </a:t>
            </a:r>
            <a:endParaRPr lang="en-US">
              <a:solidFill>
                <a:schemeClr val="tx1"/>
              </a:solidFill>
              <a:latin typeface="Speak Pro" panose="020B0504020101020102" pitchFamily="34" charset="0"/>
            </a:endParaRPr>
          </a:p>
          <a:p>
            <a:pPr marL="457200" indent="-342900">
              <a:lnSpc>
                <a:spcPct val="100000"/>
              </a:lnSpc>
              <a:spcBef>
                <a:spcPts val="0"/>
              </a:spcBef>
              <a:spcAft>
                <a:spcPts val="0"/>
              </a:spcAft>
              <a:buSzPts val="1800"/>
              <a:buChar char="●"/>
            </a:pPr>
            <a:r>
              <a:rPr lang="en-US">
                <a:solidFill>
                  <a:schemeClr val="tx1"/>
                </a:solidFill>
                <a:latin typeface="Speak Pro"/>
              </a:rPr>
              <a:t>The initial goal was determination of cut-off point for the purpose of further converting the numeric variable to factorial type</a:t>
            </a:r>
            <a:r>
              <a:rPr lang="en-US" b="1">
                <a:solidFill>
                  <a:schemeClr val="tx1"/>
                </a:solidFill>
                <a:latin typeface="Speak Pro"/>
              </a:rPr>
              <a:t>.</a:t>
            </a:r>
            <a:r>
              <a:rPr lang="en-US">
                <a:solidFill>
                  <a:schemeClr val="tx1"/>
                </a:solidFill>
                <a:latin typeface="Speak Pro"/>
              </a:rPr>
              <a:t> </a:t>
            </a:r>
            <a:endParaRPr lang="en-US">
              <a:solidFill>
                <a:schemeClr val="tx1"/>
              </a:solidFill>
              <a:latin typeface="Speak Pro" panose="020B0504020101020102" pitchFamily="34" charset="0"/>
            </a:endParaRPr>
          </a:p>
          <a:p>
            <a:pPr marL="457200" indent="-342900">
              <a:lnSpc>
                <a:spcPct val="100000"/>
              </a:lnSpc>
              <a:spcBef>
                <a:spcPts val="0"/>
              </a:spcBef>
              <a:spcAft>
                <a:spcPts val="0"/>
              </a:spcAft>
              <a:buSzPts val="1800"/>
              <a:buChar char="●"/>
            </a:pPr>
            <a:r>
              <a:rPr lang="en-US">
                <a:solidFill>
                  <a:schemeClr val="tx1"/>
                </a:solidFill>
                <a:latin typeface="Speak Pro"/>
              </a:rPr>
              <a:t>ROC(</a:t>
            </a:r>
            <a:r>
              <a:rPr lang="en-US">
                <a:solidFill>
                  <a:schemeClr val="tx1"/>
                </a:solidFill>
              </a:rPr>
              <a:t>Receiver Operating Characteristic)</a:t>
            </a:r>
            <a:r>
              <a:rPr lang="en-US">
                <a:solidFill>
                  <a:schemeClr val="tx1"/>
                </a:solidFill>
                <a:latin typeface="Speak Pro"/>
              </a:rPr>
              <a:t> analysis was performed for the following 8 variables: Pre- operative albumin level (g/l), Preoperative C-reactive protein level (mg/l), Cardiopulmonary bypass time (min), Aortic cross clamp time (min), Preoperative thrombocytes level (x10⁹ /l), Left ventricle ejection fraction (%), Age (years), ICU stay (days) as predictors of death in 3 years periods, 8 years periods and Overall Survival of patients of follow-up in mixed, CAD, and HVD cohorts</a:t>
            </a:r>
            <a:endParaRPr lang="en-IN">
              <a:solidFill>
                <a:schemeClr val="tx1"/>
              </a:solidFill>
              <a:latin typeface="Speak Pro"/>
            </a:endParaRPr>
          </a:p>
        </p:txBody>
      </p:sp>
      <p:sp>
        <p:nvSpPr>
          <p:cNvPr id="5" name="Slide Number Placeholder 4">
            <a:extLst>
              <a:ext uri="{FF2B5EF4-FFF2-40B4-BE49-F238E27FC236}">
                <a16:creationId xmlns:a16="http://schemas.microsoft.com/office/drawing/2014/main" id="{683A8127-BFEF-459A-869A-F57C6E7EF675}"/>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11</a:t>
            </a:fld>
            <a:endParaRPr lang="en-US" sz="1400" b="1">
              <a:solidFill>
                <a:schemeClr val="tx1"/>
              </a:solidFill>
            </a:endParaRPr>
          </a:p>
        </p:txBody>
      </p:sp>
    </p:spTree>
    <p:extLst>
      <p:ext uri="{BB962C8B-B14F-4D97-AF65-F5344CB8AC3E}">
        <p14:creationId xmlns:p14="http://schemas.microsoft.com/office/powerpoint/2010/main" val="3345737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latin typeface="Georgia Pro Cond Light"/>
              </a:rPr>
              <a:t>Data Analysis: Introduction</a:t>
            </a:r>
          </a:p>
        </p:txBody>
      </p: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1096963" y="2675694"/>
            <a:ext cx="10058400" cy="3193294"/>
          </a:xfrm>
        </p:spPr>
        <p:txBody>
          <a:bodyPr>
            <a:normAutofit/>
          </a:bodyPr>
          <a:lstStyle/>
          <a:p>
            <a:pPr marL="457200" lvl="0" indent="-355600" rtl="0">
              <a:spcBef>
                <a:spcPts val="1200"/>
              </a:spcBef>
              <a:spcAft>
                <a:spcPts val="0"/>
              </a:spcAft>
              <a:buSzPts val="2000"/>
              <a:buChar char="●"/>
            </a:pPr>
            <a:r>
              <a:rPr lang="en-US">
                <a:latin typeface="Speak Pro" panose="020B0504020101020102" pitchFamily="34" charset="0"/>
              </a:rPr>
              <a:t>The target value for cut-off point was determined by selecting maximal Youden’s J statistic (sensitivity + specificity –1).</a:t>
            </a:r>
          </a:p>
          <a:p>
            <a:pPr marL="457200" lvl="0" indent="-355600" rtl="0">
              <a:spcBef>
                <a:spcPts val="0"/>
              </a:spcBef>
              <a:spcAft>
                <a:spcPts val="0"/>
              </a:spcAft>
              <a:buSzPts val="2000"/>
              <a:buChar char="●"/>
            </a:pPr>
            <a:r>
              <a:rPr lang="en-US">
                <a:latin typeface="Speak Pro" panose="020B0504020101020102" pitchFamily="34" charset="0"/>
              </a:rPr>
              <a:t>The corresponding value of numeric variable was used as the threshold for converting variables into two-level factor variables (low/high, with/without risk). </a:t>
            </a:r>
          </a:p>
          <a:p>
            <a:pPr marL="457200" lvl="0" indent="-355600" rtl="0">
              <a:spcBef>
                <a:spcPts val="0"/>
              </a:spcBef>
              <a:spcAft>
                <a:spcPts val="0"/>
              </a:spcAft>
              <a:buSzPts val="2000"/>
              <a:buChar char="●"/>
            </a:pPr>
            <a:r>
              <a:rPr lang="en-US">
                <a:latin typeface="Speak Pro" panose="020B0504020101020102" pitchFamily="34" charset="0"/>
              </a:rPr>
              <a:t>For every ROC curve, AUC was determined using a statistical package function. P-value for AUC was determined using the Wilcoxon-Mann-Whitney U-Statistic test.</a:t>
            </a:r>
          </a:p>
        </p:txBody>
      </p:sp>
      <p:sp>
        <p:nvSpPr>
          <p:cNvPr id="19" name="Rectangle 18">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1CE8AB18-907C-41F6-86C8-5DA5607DCF12}"/>
              </a:ext>
            </a:extLst>
          </p:cNvPr>
          <p:cNvSpPr>
            <a:spLocks noGrp="1"/>
          </p:cNvSpPr>
          <p:nvPr>
            <p:ph type="sldNum" sz="quarter" idx="12"/>
          </p:nvPr>
        </p:nvSpPr>
        <p:spPr/>
        <p:txBody>
          <a:bodyPr/>
          <a:lstStyle/>
          <a:p>
            <a:fld id="{3A98EE3D-8CD1-4C3F-BD1C-C98C9596463C}" type="slidenum">
              <a:rPr lang="en-US" sz="1400" dirty="0" smtClean="0"/>
              <a:pPr/>
              <a:t>12</a:t>
            </a:fld>
            <a:endParaRPr lang="en-US" sz="1400"/>
          </a:p>
        </p:txBody>
      </p:sp>
    </p:spTree>
    <p:extLst>
      <p:ext uri="{BB962C8B-B14F-4D97-AF65-F5344CB8AC3E}">
        <p14:creationId xmlns:p14="http://schemas.microsoft.com/office/powerpoint/2010/main" val="4423456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858749" y="963997"/>
            <a:ext cx="3787457" cy="4938361"/>
          </a:xfrm>
        </p:spPr>
        <p:txBody>
          <a:bodyPr anchor="ctr">
            <a:normAutofit/>
          </a:bodyPr>
          <a:lstStyle/>
          <a:p>
            <a:pPr algn="r"/>
            <a:r>
              <a:rPr lang="en-IN">
                <a:latin typeface="Georgia Pro Cond Light" panose="02040306050405020303" pitchFamily="18" charset="0"/>
              </a:rPr>
              <a:t>Data Analysis: ROC Curves</a:t>
            </a:r>
            <a:endParaRPr lang="en-IN"/>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5301798" y="963507"/>
            <a:ext cx="5968181" cy="4938851"/>
          </a:xfrm>
        </p:spPr>
        <p:txBody>
          <a:bodyPr anchor="ctr">
            <a:normAutofit/>
          </a:bodyPr>
          <a:lstStyle/>
          <a:p>
            <a:pPr marL="457200" lvl="0" indent="-354466" rtl="0">
              <a:spcBef>
                <a:spcPts val="1200"/>
              </a:spcBef>
              <a:spcAft>
                <a:spcPts val="0"/>
              </a:spcAft>
              <a:buSzPct val="100000"/>
              <a:buChar char="●"/>
            </a:pPr>
            <a:r>
              <a:rPr lang="en-US">
                <a:latin typeface="Speak Pro" panose="020B0504020101020102" pitchFamily="34" charset="0"/>
              </a:rPr>
              <a:t>An ROC Curve is a technique for visualizing, organizing, and selecting classifiers based on their performance. A classification model (or classifier) is a mapping from instances to predicted classes.</a:t>
            </a:r>
          </a:p>
          <a:p>
            <a:pPr marL="457200" lvl="0" indent="-354466" rtl="0">
              <a:spcBef>
                <a:spcPts val="0"/>
              </a:spcBef>
              <a:spcAft>
                <a:spcPts val="0"/>
              </a:spcAft>
              <a:buSzPct val="100000"/>
              <a:buChar char="●"/>
            </a:pPr>
            <a:r>
              <a:rPr lang="en-US">
                <a:latin typeface="Speak Pro" panose="020B0504020101020102" pitchFamily="34" charset="0"/>
              </a:rPr>
              <a:t>Given a classifier and an instance, there are four possible outcomes. If the instance is positive and it is classified as positive, it is counted as a true positive; if it is classified as negative, it is counted as a false negative. If the instance is negative and it is classified as negative, it is counted as a true negative; if it is classified as positive, it is counted as a false positive.</a:t>
            </a:r>
          </a:p>
        </p:txBody>
      </p:sp>
      <p:sp>
        <p:nvSpPr>
          <p:cNvPr id="5" name="Slide Number Placeholder 4">
            <a:extLst>
              <a:ext uri="{FF2B5EF4-FFF2-40B4-BE49-F238E27FC236}">
                <a16:creationId xmlns:a16="http://schemas.microsoft.com/office/drawing/2014/main" id="{99C4525D-5DDB-4A44-B95C-84E54656520C}"/>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13</a:t>
            </a:fld>
            <a:endParaRPr lang="en-US" sz="1400" b="1">
              <a:solidFill>
                <a:schemeClr val="tx1"/>
              </a:solidFill>
            </a:endParaRPr>
          </a:p>
        </p:txBody>
      </p:sp>
    </p:spTree>
    <p:extLst>
      <p:ext uri="{BB962C8B-B14F-4D97-AF65-F5344CB8AC3E}">
        <p14:creationId xmlns:p14="http://schemas.microsoft.com/office/powerpoint/2010/main" val="109187641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EBF-0FD5-40B2-B1F7-6340D1B7A3B7}"/>
              </a:ext>
            </a:extLst>
          </p:cNvPr>
          <p:cNvSpPr>
            <a:spLocks noGrp="1"/>
          </p:cNvSpPr>
          <p:nvPr>
            <p:ph type="title"/>
          </p:nvPr>
        </p:nvSpPr>
        <p:spPr/>
        <p:txBody>
          <a:bodyPr/>
          <a:lstStyle/>
          <a:p>
            <a:r>
              <a:rPr lang="en-IN">
                <a:latin typeface="Georgia Pro Cond Light" panose="02040306050405020303" pitchFamily="18" charset="0"/>
              </a:rPr>
              <a:t>Data Analysis: ROC Curves</a:t>
            </a:r>
            <a:endParaRPr lang="en-IN"/>
          </a:p>
        </p:txBody>
      </p:sp>
      <p:sp>
        <p:nvSpPr>
          <p:cNvPr id="3" name="Content Placeholder 2">
            <a:extLst>
              <a:ext uri="{FF2B5EF4-FFF2-40B4-BE49-F238E27FC236}">
                <a16:creationId xmlns:a16="http://schemas.microsoft.com/office/drawing/2014/main" id="{BE10279C-B5C1-4FBF-B01E-8671636972DF}"/>
              </a:ext>
            </a:extLst>
          </p:cNvPr>
          <p:cNvSpPr>
            <a:spLocks noGrp="1"/>
          </p:cNvSpPr>
          <p:nvPr>
            <p:ph idx="1"/>
          </p:nvPr>
        </p:nvSpPr>
        <p:spPr/>
        <p:txBody>
          <a:bodyPr/>
          <a:lstStyle/>
          <a:p>
            <a:r>
              <a:rPr lang="en-IN"/>
              <a:t>Formulae:</a:t>
            </a:r>
          </a:p>
          <a:p>
            <a:endParaRPr lang="en-IN"/>
          </a:p>
          <a:p>
            <a:endParaRPr lang="en-IN"/>
          </a:p>
          <a:p>
            <a:endParaRPr lang="en-IN"/>
          </a:p>
          <a:p>
            <a:endParaRPr lang="en-IN"/>
          </a:p>
          <a:p>
            <a:endParaRPr lang="en-IN"/>
          </a:p>
          <a:p>
            <a:pPr>
              <a:buFont typeface="Arial" panose="020B0604020202020204" pitchFamily="34" charset="0"/>
              <a:buChar char="•"/>
            </a:pPr>
            <a:r>
              <a:rPr lang="en-IN"/>
              <a:t> </a:t>
            </a:r>
            <a:r>
              <a:rPr lang="en-IN" sz="2000">
                <a:latin typeface="Speak Pro"/>
              </a:rPr>
              <a:t>ROC Curves are the plots of Sensitivity vs. 1-Specificity</a:t>
            </a:r>
            <a:endParaRPr lang="en-IN" sz="2000">
              <a:latin typeface="Speak Pro" panose="020B0504020101020102" pitchFamily="34" charset="0"/>
            </a:endParaRPr>
          </a:p>
          <a:p>
            <a:pPr>
              <a:buFont typeface="Arial" panose="020B0604020202020204" pitchFamily="34" charset="0"/>
              <a:buChar char="•"/>
            </a:pPr>
            <a:endParaRPr lang="en-IN"/>
          </a:p>
        </p:txBody>
      </p:sp>
      <p:sp>
        <p:nvSpPr>
          <p:cNvPr id="4" name="Slide Number Placeholder 3">
            <a:extLst>
              <a:ext uri="{FF2B5EF4-FFF2-40B4-BE49-F238E27FC236}">
                <a16:creationId xmlns:a16="http://schemas.microsoft.com/office/drawing/2014/main" id="{2B6FC6CE-A306-49F6-8463-78DE867442F6}"/>
              </a:ext>
            </a:extLst>
          </p:cNvPr>
          <p:cNvSpPr>
            <a:spLocks noGrp="1"/>
          </p:cNvSpPr>
          <p:nvPr>
            <p:ph type="sldNum" sz="quarter" idx="12"/>
          </p:nvPr>
        </p:nvSpPr>
        <p:spPr/>
        <p:txBody>
          <a:bodyPr/>
          <a:lstStyle/>
          <a:p>
            <a:r>
              <a:rPr lang="en-US" sz="1400" b="1"/>
              <a:t>14</a:t>
            </a:r>
          </a:p>
        </p:txBody>
      </p:sp>
      <p:graphicFrame>
        <p:nvGraphicFramePr>
          <p:cNvPr id="5" name="Object 4">
            <a:extLst>
              <a:ext uri="{FF2B5EF4-FFF2-40B4-BE49-F238E27FC236}">
                <a16:creationId xmlns:a16="http://schemas.microsoft.com/office/drawing/2014/main" id="{094AFF85-7336-4F48-B496-5651C4034670}"/>
              </a:ext>
            </a:extLst>
          </p:cNvPr>
          <p:cNvGraphicFramePr>
            <a:graphicFrameLocks noChangeAspect="1"/>
          </p:cNvGraphicFramePr>
          <p:nvPr>
            <p:extLst>
              <p:ext uri="{D42A27DB-BD31-4B8C-83A1-F6EECF244321}">
                <p14:modId xmlns:p14="http://schemas.microsoft.com/office/powerpoint/2010/main" val="3261025236"/>
              </p:ext>
            </p:extLst>
          </p:nvPr>
        </p:nvGraphicFramePr>
        <p:xfrm>
          <a:off x="2636582" y="2374539"/>
          <a:ext cx="6267451" cy="1325646"/>
        </p:xfrm>
        <a:graphic>
          <a:graphicData uri="http://schemas.openxmlformats.org/presentationml/2006/ole">
            <mc:AlternateContent xmlns:mc="http://schemas.openxmlformats.org/markup-compatibility/2006">
              <mc:Choice xmlns:v="urn:schemas-microsoft-com:vml" Requires="v">
                <p:oleObj spid="_x0000_s1030" name="Equation" r:id="rId3" imgW="4101840" imgH="863280" progId="Equation.3">
                  <p:embed/>
                </p:oleObj>
              </mc:Choice>
              <mc:Fallback>
                <p:oleObj name="Equation" r:id="rId3" imgW="4101840" imgH="863280" progId="Equation.3">
                  <p:embed/>
                  <p:pic>
                    <p:nvPicPr>
                      <p:cNvPr id="5" name="Object 4">
                        <a:extLst>
                          <a:ext uri="{FF2B5EF4-FFF2-40B4-BE49-F238E27FC236}">
                            <a16:creationId xmlns:a16="http://schemas.microsoft.com/office/drawing/2014/main" id="{094AFF85-7336-4F48-B496-5651C4034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582" y="2374539"/>
                        <a:ext cx="6267451" cy="13256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3986FE0F-670C-4058-819B-B9A0A09DDF23}"/>
              </a:ext>
            </a:extLst>
          </p:cNvPr>
          <p:cNvGraphicFramePr>
            <a:graphicFrameLocks noChangeAspect="1"/>
          </p:cNvGraphicFramePr>
          <p:nvPr>
            <p:extLst>
              <p:ext uri="{D42A27DB-BD31-4B8C-83A1-F6EECF244321}">
                <p14:modId xmlns:p14="http://schemas.microsoft.com/office/powerpoint/2010/main" val="3392156275"/>
              </p:ext>
            </p:extLst>
          </p:nvPr>
        </p:nvGraphicFramePr>
        <p:xfrm>
          <a:off x="2599274" y="3858369"/>
          <a:ext cx="6304759" cy="1268413"/>
        </p:xfrm>
        <a:graphic>
          <a:graphicData uri="http://schemas.openxmlformats.org/presentationml/2006/ole">
            <mc:AlternateContent xmlns:mc="http://schemas.openxmlformats.org/markup-compatibility/2006">
              <mc:Choice xmlns:v="urn:schemas-microsoft-com:vml" Requires="v">
                <p:oleObj spid="_x0000_s1031" name="Equation" r:id="rId5" imgW="4292280" imgH="863280" progId="Equation.3">
                  <p:embed/>
                </p:oleObj>
              </mc:Choice>
              <mc:Fallback>
                <p:oleObj name="Equation" r:id="rId5" imgW="4292280" imgH="863280" progId="Equation.3">
                  <p:embed/>
                  <p:pic>
                    <p:nvPicPr>
                      <p:cNvPr id="6" name="Object 5">
                        <a:extLst>
                          <a:ext uri="{FF2B5EF4-FFF2-40B4-BE49-F238E27FC236}">
                            <a16:creationId xmlns:a16="http://schemas.microsoft.com/office/drawing/2014/main" id="{3986FE0F-670C-4058-819B-B9A0A09DD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9274" y="3858369"/>
                        <a:ext cx="6304759" cy="1268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047993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latin typeface="Georgia Pro Cond Light" panose="02040306050405020303" pitchFamily="18" charset="0"/>
              </a:rPr>
              <a:t>Data Analysis: Area Under an ROC Curve</a:t>
            </a:r>
            <a:endParaRPr lang="en-IN" sz="4400">
              <a:solidFill>
                <a:srgbClr val="FFFFFF"/>
              </a:solidFill>
            </a:endParaRPr>
          </a:p>
        </p:txBody>
      </p: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5231958" y="605896"/>
            <a:ext cx="5923721" cy="5646208"/>
          </a:xfrm>
        </p:spPr>
        <p:txBody>
          <a:bodyPr anchor="ctr">
            <a:normAutofit/>
          </a:bodyPr>
          <a:lstStyle/>
          <a:p>
            <a:pPr marL="457200" lvl="0" indent="-339844" rtl="0">
              <a:spcBef>
                <a:spcPts val="1200"/>
              </a:spcBef>
              <a:spcAft>
                <a:spcPts val="0"/>
              </a:spcAft>
              <a:buSzPct val="100000"/>
              <a:buChar char="●"/>
            </a:pPr>
            <a:r>
              <a:rPr lang="en-US" sz="2400">
                <a:latin typeface="Speak Pro" panose="020B0504020101020102" pitchFamily="34" charset="0"/>
              </a:rPr>
              <a:t>ROC curves are two-dimensional depictions of classifier performance. To compare classifiers, we want a single scalar value representing expected performance. Area under the ROC curve is often used as this scalar value.</a:t>
            </a:r>
          </a:p>
          <a:p>
            <a:pPr marL="457200" lvl="0" indent="-339844" rtl="0">
              <a:spcBef>
                <a:spcPts val="0"/>
              </a:spcBef>
              <a:spcAft>
                <a:spcPts val="0"/>
              </a:spcAft>
              <a:buSzPct val="100000"/>
              <a:buChar char="●"/>
            </a:pPr>
            <a:r>
              <a:rPr lang="en-US" sz="2400">
                <a:latin typeface="Speak Pro" panose="020B0504020101020102" pitchFamily="34" charset="0"/>
              </a:rPr>
              <a:t>Since the area is a portion of the area of the unit square, its value will always be between 0 and 1. A random classifier will give a diagonal line joining (0, 0) and (1, 1) as the ROC curve. Thus, its AUC will be 0.5.</a:t>
            </a:r>
          </a:p>
        </p:txBody>
      </p:sp>
      <p:sp>
        <p:nvSpPr>
          <p:cNvPr id="30" name="Rectangle 29">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01A697B8-F224-444C-BE02-763A585155EF}"/>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15</a:t>
            </a:fld>
            <a:endParaRPr lang="en-US" sz="1400" b="1">
              <a:solidFill>
                <a:schemeClr val="bg1"/>
              </a:solidFill>
            </a:endParaRPr>
          </a:p>
        </p:txBody>
      </p:sp>
    </p:spTree>
    <p:extLst>
      <p:ext uri="{BB962C8B-B14F-4D97-AF65-F5344CB8AC3E}">
        <p14:creationId xmlns:p14="http://schemas.microsoft.com/office/powerpoint/2010/main" val="7549185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7">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1097280" y="286603"/>
            <a:ext cx="10058400" cy="1450757"/>
          </a:xfrm>
        </p:spPr>
        <p:txBody>
          <a:bodyPr anchor="ctr">
            <a:normAutofit/>
          </a:bodyPr>
          <a:lstStyle/>
          <a:p>
            <a:r>
              <a:rPr lang="en-IN">
                <a:solidFill>
                  <a:srgbClr val="FFFFFF"/>
                </a:solidFill>
                <a:latin typeface="Georgia Pro Cond Light" panose="02040306050405020303" pitchFamily="18" charset="0"/>
              </a:rPr>
              <a:t>Data Analysis: Area Under an ROC Curve</a:t>
            </a:r>
            <a:endParaRPr lang="en-IN">
              <a:solidFill>
                <a:srgbClr val="FFFFFF"/>
              </a:solidFill>
            </a:endParaRPr>
          </a:p>
        </p:txBody>
      </p: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1096963" y="2675694"/>
            <a:ext cx="10058400" cy="3193294"/>
          </a:xfrm>
        </p:spPr>
        <p:txBody>
          <a:bodyPr>
            <a:normAutofit/>
          </a:bodyPr>
          <a:lstStyle/>
          <a:p>
            <a:pPr marL="457200" lvl="0" indent="-339844" rtl="0">
              <a:lnSpc>
                <a:spcPct val="100000"/>
              </a:lnSpc>
              <a:spcBef>
                <a:spcPts val="0"/>
              </a:spcBef>
              <a:spcAft>
                <a:spcPts val="600"/>
              </a:spcAft>
              <a:buSzPct val="100000"/>
              <a:buChar char="●"/>
            </a:pPr>
            <a:r>
              <a:rPr lang="en-US" sz="1700">
                <a:latin typeface="Speak Pro" panose="020B0504020101020102" pitchFamily="34" charset="0"/>
              </a:rPr>
              <a:t>Statistically, the importance of the AUC is that higher the value of AUC, better are the predictions of the classifier:</a:t>
            </a:r>
          </a:p>
          <a:p>
            <a:pPr marL="457200" lvl="0" indent="-339844" rtl="0">
              <a:lnSpc>
                <a:spcPct val="100000"/>
              </a:lnSpc>
              <a:spcBef>
                <a:spcPts val="0"/>
              </a:spcBef>
              <a:spcAft>
                <a:spcPts val="600"/>
              </a:spcAft>
              <a:buSzPct val="100000"/>
              <a:buChar char="●"/>
            </a:pPr>
            <a:r>
              <a:rPr lang="en-US" sz="1700">
                <a:latin typeface="Speak Pro" panose="020B0504020101020102" pitchFamily="34" charset="0"/>
              </a:rPr>
              <a:t>1. AUC = 1. This implies that the classifier can perfectly distinguish between all the positives and negatives.</a:t>
            </a:r>
          </a:p>
          <a:p>
            <a:pPr marL="457200" lvl="0" indent="-339844" rtl="0">
              <a:lnSpc>
                <a:spcPct val="100000"/>
              </a:lnSpc>
              <a:spcBef>
                <a:spcPts val="0"/>
              </a:spcBef>
              <a:spcAft>
                <a:spcPts val="600"/>
              </a:spcAft>
              <a:buSzPct val="100000"/>
              <a:buChar char="●"/>
            </a:pPr>
            <a:r>
              <a:rPr lang="en-US" sz="1700">
                <a:latin typeface="Speak Pro" panose="020B0504020101020102" pitchFamily="34" charset="0"/>
              </a:rPr>
              <a:t>2. AUC = 0. This implies that the classifier predicts all positives as negatives and all negatives as positives.</a:t>
            </a:r>
          </a:p>
          <a:p>
            <a:pPr marL="457200" lvl="0" indent="-339844" rtl="0">
              <a:lnSpc>
                <a:spcPct val="100000"/>
              </a:lnSpc>
              <a:spcBef>
                <a:spcPts val="0"/>
              </a:spcBef>
              <a:spcAft>
                <a:spcPts val="600"/>
              </a:spcAft>
              <a:buSzPct val="100000"/>
              <a:buChar char="●"/>
            </a:pPr>
            <a:r>
              <a:rPr lang="en-US" sz="1700">
                <a:latin typeface="Speak Pro" panose="020B0504020101020102" pitchFamily="34" charset="0"/>
              </a:rPr>
              <a:t>3. AUC = 0.5 This implies that the classifier is unable to distinguish between the positives and the negatives. Thus, it is equivalent to a random classifier.</a:t>
            </a:r>
          </a:p>
          <a:p>
            <a:pPr marL="457200" lvl="0" indent="-339844" rtl="0">
              <a:lnSpc>
                <a:spcPct val="100000"/>
              </a:lnSpc>
              <a:spcBef>
                <a:spcPts val="0"/>
              </a:spcBef>
              <a:spcAft>
                <a:spcPts val="600"/>
              </a:spcAft>
              <a:buSzPct val="100000"/>
              <a:buChar char="●"/>
            </a:pPr>
            <a:r>
              <a:rPr lang="en-US" sz="1700">
                <a:latin typeface="Speak Pro" panose="020B0504020101020102" pitchFamily="34" charset="0"/>
              </a:rPr>
              <a:t>Note that when AUC is between 0.5 and 1, it implies that the classifier can detect a greater number of true positives and true negatives than false positives and false negatives. Thus, any ROC curve having an AUC less than 0.5 will not be useful to us as its predictions will be highly inaccurate.</a:t>
            </a:r>
          </a:p>
        </p:txBody>
      </p:sp>
      <p:sp>
        <p:nvSpPr>
          <p:cNvPr id="25" name="Rectangle 29">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BAA398CD-73E2-44A1-BCA4-75C159D8B81B}"/>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16</a:t>
            </a:fld>
            <a:endParaRPr lang="en-US" sz="1400" b="1">
              <a:solidFill>
                <a:schemeClr val="bg1"/>
              </a:solidFill>
            </a:endParaRPr>
          </a:p>
        </p:txBody>
      </p:sp>
    </p:spTree>
    <p:extLst>
      <p:ext uri="{BB962C8B-B14F-4D97-AF65-F5344CB8AC3E}">
        <p14:creationId xmlns:p14="http://schemas.microsoft.com/office/powerpoint/2010/main" val="417598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latin typeface="Georgia Pro Cond Light" panose="02040306050405020303" pitchFamily="18" charset="0"/>
              </a:rPr>
              <a:t>Data Analysis: Youden’s J Statistic</a:t>
            </a:r>
            <a:endParaRPr lang="en-IN" sz="3600">
              <a:solidFill>
                <a:schemeClr val="bg1"/>
              </a:solidFill>
            </a:endParaRPr>
          </a:p>
        </p:txBody>
      </p:sp>
      <p:graphicFrame>
        <p:nvGraphicFramePr>
          <p:cNvPr id="5" name="Content Placeholder 2">
            <a:extLst>
              <a:ext uri="{FF2B5EF4-FFF2-40B4-BE49-F238E27FC236}">
                <a16:creationId xmlns:a16="http://schemas.microsoft.com/office/drawing/2014/main" id="{2CC33A96-4EEC-48C8-9E3A-08FF3CD66E93}"/>
              </a:ext>
            </a:extLst>
          </p:cNvPr>
          <p:cNvGraphicFramePr>
            <a:graphicFrameLocks noGrp="1"/>
          </p:cNvGraphicFramePr>
          <p:nvPr>
            <p:ph idx="1"/>
            <p:extLst>
              <p:ext uri="{D42A27DB-BD31-4B8C-83A1-F6EECF244321}">
                <p14:modId xmlns:p14="http://schemas.microsoft.com/office/powerpoint/2010/main" val="33529499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84BE05E8-2889-4E00-A212-E29CB8B68C7A}"/>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17</a:t>
            </a:fld>
            <a:endParaRPr lang="en-US" sz="1100" b="1">
              <a:solidFill>
                <a:schemeClr val="tx1"/>
              </a:solidFill>
            </a:endParaRPr>
          </a:p>
        </p:txBody>
      </p:sp>
    </p:spTree>
    <p:extLst>
      <p:ext uri="{BB962C8B-B14F-4D97-AF65-F5344CB8AC3E}">
        <p14:creationId xmlns:p14="http://schemas.microsoft.com/office/powerpoint/2010/main" val="399127935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latin typeface="Georgia Pro Cond Light"/>
              </a:rPr>
              <a:t>Data Analysis: Youden’s J Statistic</a:t>
            </a:r>
          </a:p>
        </p:txBody>
      </p: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1096963" y="2675694"/>
            <a:ext cx="10058400" cy="3193294"/>
          </a:xfrm>
        </p:spPr>
        <p:txBody>
          <a:bodyPr vert="horz" lIns="0" tIns="45720" rIns="0" bIns="45720" rtlCol="0" anchor="t">
            <a:normAutofit/>
          </a:bodyPr>
          <a:lstStyle/>
          <a:p>
            <a:pPr marL="457200" indent="-349250">
              <a:spcAft>
                <a:spcPts val="0"/>
              </a:spcAft>
              <a:buSzPts val="1900"/>
              <a:buChar char="●"/>
            </a:pPr>
            <a:r>
              <a:rPr lang="en-IN">
                <a:ea typeface="+mn-lt"/>
                <a:cs typeface="+mn-lt"/>
              </a:rPr>
              <a:t>∴</a:t>
            </a:r>
            <a:endParaRPr lang="en-IN">
              <a:latin typeface="Speak Pro" panose="020B0504020101020102" pitchFamily="34" charset="0"/>
            </a:endParaRPr>
          </a:p>
          <a:p>
            <a:pPr marL="457200" lvl="0" indent="-349250">
              <a:spcBef>
                <a:spcPts val="0"/>
              </a:spcBef>
              <a:spcAft>
                <a:spcPts val="0"/>
              </a:spcAft>
              <a:buSzPts val="1900"/>
              <a:buChar char="●"/>
            </a:pPr>
            <a:r>
              <a:rPr lang="en-IN">
                <a:latin typeface="Speak Pro"/>
              </a:rPr>
              <a:t>∴ 𝐽=𝑆𝑒𝑛𝑠𝑖𝑡𝑖𝑣𝑖𝑡𝑦+𝑆𝑝𝑒𝑐𝑖𝑓𝑖𝑐𝑖𝑡𝑦−1</a:t>
            </a:r>
          </a:p>
          <a:p>
            <a:pPr marL="457200" lvl="0" indent="-349250" rtl="0">
              <a:spcBef>
                <a:spcPts val="0"/>
              </a:spcBef>
              <a:spcAft>
                <a:spcPts val="0"/>
              </a:spcAft>
              <a:buSzPts val="1900"/>
              <a:buChar char="●"/>
            </a:pPr>
            <a:r>
              <a:rPr lang="en-IN">
                <a:latin typeface="Speak Pro"/>
              </a:rPr>
              <a:t>J is known as “Youden’s J Statistic” or “Youden’s Index”</a:t>
            </a:r>
          </a:p>
          <a:p>
            <a:pPr marL="457200" lvl="0" indent="-349250" rtl="0">
              <a:spcBef>
                <a:spcPts val="0"/>
              </a:spcBef>
              <a:spcAft>
                <a:spcPts val="0"/>
              </a:spcAft>
              <a:buSzPts val="1900"/>
              <a:buChar char="●"/>
            </a:pPr>
            <a:r>
              <a:rPr lang="en-IN">
                <a:latin typeface="Speak Pro"/>
              </a:rPr>
              <a:t>So, the threshold value that gives the maximum value of J from the graph is our required cut-off point.</a:t>
            </a:r>
          </a:p>
          <a:p>
            <a:pPr marL="457200" lvl="0" indent="-349250" rtl="0">
              <a:spcBef>
                <a:spcPts val="0"/>
              </a:spcBef>
              <a:spcAft>
                <a:spcPts val="0"/>
              </a:spcAft>
              <a:buSzPts val="1900"/>
              <a:buChar char="●"/>
            </a:pPr>
            <a:r>
              <a:rPr lang="en-IN">
                <a:latin typeface="Speak Pro"/>
              </a:rPr>
              <a:t>In R, </a:t>
            </a:r>
            <a:r>
              <a:rPr lang="en-IN" err="1">
                <a:latin typeface="Speak Pro"/>
              </a:rPr>
              <a:t>coords</a:t>
            </a:r>
            <a:r>
              <a:rPr lang="en-IN">
                <a:latin typeface="Speak Pro"/>
              </a:rPr>
              <a:t>(,"best") gives us the cut-off value and respective values of specificity and sensitivity using Youden J.</a:t>
            </a:r>
          </a:p>
        </p:txBody>
      </p:sp>
      <p:sp>
        <p:nvSpPr>
          <p:cNvPr id="19" name="Rectangle 18">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Text, letter&#10;&#10;Description automatically generated">
            <a:extLst>
              <a:ext uri="{FF2B5EF4-FFF2-40B4-BE49-F238E27FC236}">
                <a16:creationId xmlns:a16="http://schemas.microsoft.com/office/drawing/2014/main" id="{4AD8258E-889D-4502-9100-9DF93C4EEE8E}"/>
              </a:ext>
            </a:extLst>
          </p:cNvPr>
          <p:cNvPicPr>
            <a:picLocks noChangeAspect="1"/>
          </p:cNvPicPr>
          <p:nvPr/>
        </p:nvPicPr>
        <p:blipFill rotWithShape="1">
          <a:blip r:embed="rId2"/>
          <a:srcRect t="38912" r="6702" b="39330"/>
          <a:stretch/>
        </p:blipFill>
        <p:spPr>
          <a:xfrm>
            <a:off x="1676400" y="2533864"/>
            <a:ext cx="5516312" cy="542009"/>
          </a:xfrm>
          <a:prstGeom prst="rect">
            <a:avLst/>
          </a:prstGeom>
        </p:spPr>
      </p:pic>
      <p:sp>
        <p:nvSpPr>
          <p:cNvPr id="6" name="Slide Number Placeholder 5">
            <a:extLst>
              <a:ext uri="{FF2B5EF4-FFF2-40B4-BE49-F238E27FC236}">
                <a16:creationId xmlns:a16="http://schemas.microsoft.com/office/drawing/2014/main" id="{F6FC1AB1-758D-4C23-8A89-A6675164BC5B}"/>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18</a:t>
            </a:fld>
            <a:endParaRPr lang="en-US" sz="1400" b="1">
              <a:solidFill>
                <a:schemeClr val="bg1"/>
              </a:solidFill>
            </a:endParaRPr>
          </a:p>
        </p:txBody>
      </p:sp>
    </p:spTree>
    <p:extLst>
      <p:ext uri="{BB962C8B-B14F-4D97-AF65-F5344CB8AC3E}">
        <p14:creationId xmlns:p14="http://schemas.microsoft.com/office/powerpoint/2010/main" val="68307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latin typeface="Georgia Pro Cond Light" panose="02040306050405020303" pitchFamily="18" charset="0"/>
              </a:rPr>
              <a:t>Data Analysis: Wilcoxon-Mann-Whitney U-Statistic test</a:t>
            </a:r>
            <a:endParaRPr lang="en-IN" sz="4400">
              <a:solidFill>
                <a:srgbClr val="FFFFFF"/>
              </a:solidFill>
            </a:endParaRPr>
          </a:p>
        </p:txBody>
      </p:sp>
      <p:sp>
        <p:nvSpPr>
          <p:cNvPr id="1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5231958" y="605896"/>
            <a:ext cx="5923721" cy="5646208"/>
          </a:xfrm>
        </p:spPr>
        <p:txBody>
          <a:bodyPr anchor="ctr">
            <a:normAutofit/>
          </a:bodyPr>
          <a:lstStyle/>
          <a:p>
            <a:pPr marL="457200" indent="-334010">
              <a:lnSpc>
                <a:spcPct val="100000"/>
              </a:lnSpc>
              <a:spcAft>
                <a:spcPts val="0"/>
              </a:spcAft>
              <a:buSzPct val="90000"/>
              <a:buChar char="●"/>
            </a:pPr>
            <a:r>
              <a:rPr lang="en-US" sz="1700">
                <a:latin typeface="Speak Pro"/>
              </a:rPr>
              <a:t>In this study, the p-value of the Mann-Whitney-Wilcoxon (MWW) non-parametric statistical hypothesis test was used to measure the statistical significance of the dependence of death of a patient on various factors. </a:t>
            </a:r>
            <a:endParaRPr lang="en-US"/>
          </a:p>
          <a:p>
            <a:pPr marL="123190" lvl="0" indent="0">
              <a:lnSpc>
                <a:spcPct val="100000"/>
              </a:lnSpc>
              <a:spcBef>
                <a:spcPts val="1200"/>
              </a:spcBef>
              <a:spcAft>
                <a:spcPts val="0"/>
              </a:spcAft>
              <a:buSzPct val="90000"/>
              <a:buNone/>
            </a:pPr>
            <a:endParaRPr lang="en-US" sz="1700">
              <a:latin typeface="Speak Pro" panose="020B0504020101020102" pitchFamily="34" charset="0"/>
            </a:endParaRPr>
          </a:p>
          <a:p>
            <a:pPr marL="457200" lvl="0" indent="-334010" rtl="0">
              <a:lnSpc>
                <a:spcPct val="100000"/>
              </a:lnSpc>
              <a:spcBef>
                <a:spcPts val="0"/>
              </a:spcBef>
              <a:spcAft>
                <a:spcPts val="0"/>
              </a:spcAft>
              <a:buSzPct val="90000"/>
              <a:buChar char="●"/>
            </a:pPr>
            <a:r>
              <a:rPr lang="en-US" sz="1700">
                <a:latin typeface="Speak Pro"/>
              </a:rPr>
              <a:t>The test was carried out in R software through the “</a:t>
            </a:r>
            <a:r>
              <a:rPr lang="en-US" sz="1700" err="1">
                <a:latin typeface="Speak Pro"/>
              </a:rPr>
              <a:t>wilcox.test</a:t>
            </a:r>
            <a:r>
              <a:rPr lang="en-US" sz="1700">
                <a:latin typeface="Speak Pro"/>
              </a:rPr>
              <a:t>()” function, as a 2-sided test, with a confidence level of 0.95, i.e. with a significance level α of 0.05.</a:t>
            </a:r>
          </a:p>
        </p:txBody>
      </p:sp>
      <p:sp>
        <p:nvSpPr>
          <p:cNvPr id="4" name="Slide Number Placeholder 3">
            <a:extLst>
              <a:ext uri="{FF2B5EF4-FFF2-40B4-BE49-F238E27FC236}">
                <a16:creationId xmlns:a16="http://schemas.microsoft.com/office/drawing/2014/main" id="{EDF2DC85-27E0-43B2-9600-5892839B06D7}"/>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19</a:t>
            </a:fld>
            <a:endParaRPr lang="en-US" sz="1400" b="1">
              <a:solidFill>
                <a:schemeClr val="tx1"/>
              </a:solidFill>
            </a:endParaRPr>
          </a:p>
        </p:txBody>
      </p:sp>
    </p:spTree>
    <p:extLst>
      <p:ext uri="{BB962C8B-B14F-4D97-AF65-F5344CB8AC3E}">
        <p14:creationId xmlns:p14="http://schemas.microsoft.com/office/powerpoint/2010/main" val="36650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C2367C0F-5476-4AFD-8475-1EA3EDC2F025}"/>
              </a:ext>
            </a:extLst>
          </p:cNvPr>
          <p:cNvSpPr>
            <a:spLocks noGrp="1"/>
          </p:cNvSpPr>
          <p:nvPr>
            <p:ph type="title"/>
          </p:nvPr>
        </p:nvSpPr>
        <p:spPr>
          <a:xfrm>
            <a:off x="643467" y="634946"/>
            <a:ext cx="3689094" cy="5055904"/>
          </a:xfrm>
        </p:spPr>
        <p:txBody>
          <a:bodyPr anchor="ctr">
            <a:normAutofit/>
          </a:bodyPr>
          <a:lstStyle/>
          <a:p>
            <a:pPr algn="r"/>
            <a:r>
              <a:rPr lang="en-IN"/>
              <a:t>Objectives</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2" name="Content Placeholder 11">
            <a:extLst>
              <a:ext uri="{FF2B5EF4-FFF2-40B4-BE49-F238E27FC236}">
                <a16:creationId xmlns:a16="http://schemas.microsoft.com/office/drawing/2014/main" id="{AA36562B-C11E-4995-9C74-5721665BD5D5}"/>
              </a:ext>
            </a:extLst>
          </p:cNvPr>
          <p:cNvGraphicFramePr>
            <a:graphicFrameLocks noGrp="1"/>
          </p:cNvGraphicFramePr>
          <p:nvPr>
            <p:ph idx="1"/>
            <p:extLst>
              <p:ext uri="{D42A27DB-BD31-4B8C-83A1-F6EECF244321}">
                <p14:modId xmlns:p14="http://schemas.microsoft.com/office/powerpoint/2010/main" val="3546549488"/>
              </p:ext>
            </p:extLst>
          </p:nvPr>
        </p:nvGraphicFramePr>
        <p:xfrm>
          <a:off x="4833258" y="634946"/>
          <a:ext cx="6792683" cy="5420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Slide Number Placeholder 5">
            <a:extLst>
              <a:ext uri="{FF2B5EF4-FFF2-40B4-BE49-F238E27FC236}">
                <a16:creationId xmlns:a16="http://schemas.microsoft.com/office/drawing/2014/main" id="{1BD02398-C384-4191-AA54-4F77D8D53383}"/>
              </a:ext>
            </a:extLst>
          </p:cNvPr>
          <p:cNvSpPr>
            <a:spLocks noGrp="1"/>
          </p:cNvSpPr>
          <p:nvPr>
            <p:ph type="sldNum" sz="quarter" idx="12"/>
          </p:nvPr>
        </p:nvSpPr>
        <p:spPr>
          <a:xfrm>
            <a:off x="10756238" y="6309429"/>
            <a:ext cx="1017354" cy="502534"/>
          </a:xfrm>
        </p:spPr>
        <p:txBody>
          <a:bodyPr/>
          <a:lstStyle/>
          <a:p>
            <a:r>
              <a:rPr lang="en-US" sz="1800" b="1" cap="all">
                <a:solidFill>
                  <a:schemeClr val="bg1"/>
                </a:solidFill>
              </a:rPr>
              <a:t>2</a:t>
            </a:r>
          </a:p>
        </p:txBody>
      </p:sp>
    </p:spTree>
    <p:extLst>
      <p:ext uri="{BB962C8B-B14F-4D97-AF65-F5344CB8AC3E}">
        <p14:creationId xmlns:p14="http://schemas.microsoft.com/office/powerpoint/2010/main" val="2931136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graphicEl>
                                              <a:dgm id="{F41AD92A-869A-4BE3-8940-18496F2AB699}"/>
                                            </p:graphicEl>
                                          </p:spTgt>
                                        </p:tgtEl>
                                        <p:attrNameLst>
                                          <p:attrName>style.visibility</p:attrName>
                                        </p:attrNameLst>
                                      </p:cBhvr>
                                      <p:to>
                                        <p:strVal val="visible"/>
                                      </p:to>
                                    </p:set>
                                    <p:animEffect transition="in" filter="randombar(horizontal)">
                                      <p:cBhvr>
                                        <p:cTn id="7" dur="500"/>
                                        <p:tgtEl>
                                          <p:spTgt spid="12">
                                            <p:graphicEl>
                                              <a:dgm id="{F41AD92A-869A-4BE3-8940-18496F2AB69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graphicEl>
                                              <a:dgm id="{9A6D6B53-F314-4A50-8126-11E944A80657}"/>
                                            </p:graphicEl>
                                          </p:spTgt>
                                        </p:tgtEl>
                                        <p:attrNameLst>
                                          <p:attrName>style.visibility</p:attrName>
                                        </p:attrNameLst>
                                      </p:cBhvr>
                                      <p:to>
                                        <p:strVal val="visible"/>
                                      </p:to>
                                    </p:set>
                                    <p:animEffect transition="in" filter="randombar(horizontal)">
                                      <p:cBhvr>
                                        <p:cTn id="12" dur="500"/>
                                        <p:tgtEl>
                                          <p:spTgt spid="12">
                                            <p:graphicEl>
                                              <a:dgm id="{9A6D6B53-F314-4A50-8126-11E944A806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graphicEl>
                                              <a:dgm id="{EAC0F159-589A-426D-9F6B-B4E82B354C63}"/>
                                            </p:graphicEl>
                                          </p:spTgt>
                                        </p:tgtEl>
                                        <p:attrNameLst>
                                          <p:attrName>style.visibility</p:attrName>
                                        </p:attrNameLst>
                                      </p:cBhvr>
                                      <p:to>
                                        <p:strVal val="visible"/>
                                      </p:to>
                                    </p:set>
                                    <p:animEffect transition="in" filter="randombar(horizontal)">
                                      <p:cBhvr>
                                        <p:cTn id="17" dur="500"/>
                                        <p:tgtEl>
                                          <p:spTgt spid="12">
                                            <p:graphicEl>
                                              <a:dgm id="{EAC0F159-589A-426D-9F6B-B4E82B354C6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0D8A-5336-4FB3-8F98-A9FAEEDD4BC2}"/>
              </a:ext>
            </a:extLst>
          </p:cNvPr>
          <p:cNvSpPr>
            <a:spLocks noGrp="1"/>
          </p:cNvSpPr>
          <p:nvPr>
            <p:ph type="title"/>
          </p:nvPr>
        </p:nvSpPr>
        <p:spPr/>
        <p:txBody>
          <a:bodyPr/>
          <a:lstStyle/>
          <a:p>
            <a:pPr algn="ctr"/>
            <a:r>
              <a:rPr lang="en-IN" sz="4800">
                <a:solidFill>
                  <a:schemeClr val="tx1"/>
                </a:solidFill>
                <a:latin typeface="Georgia Pro Cond Light"/>
              </a:rPr>
              <a:t>Data Analysis: Wilcoxon-Mann-Whitney U-Statistic test</a:t>
            </a:r>
            <a:endParaRPr lang="en-IN">
              <a:solidFill>
                <a:schemeClr val="tx1"/>
              </a:solidFill>
              <a:latin typeface="Georgia Pro Cond Ligh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734D54-C479-4C96-A722-4CBC287ACD17}"/>
                  </a:ext>
                </a:extLst>
              </p:cNvPr>
              <p:cNvSpPr>
                <a:spLocks noGrp="1"/>
              </p:cNvSpPr>
              <p:nvPr>
                <p:ph idx="1"/>
              </p:nvPr>
            </p:nvSpPr>
            <p:spPr/>
            <p:txBody>
              <a:bodyPr/>
              <a:lstStyle/>
              <a:p>
                <a:pPr marL="457200" marR="0" lvl="0" indent="-334327" algn="l" defTabSz="914400" rtl="0" eaLnBrk="1" fontAlgn="auto" latinLnBrk="0" hangingPunct="1">
                  <a:lnSpc>
                    <a:spcPct val="100000"/>
                  </a:lnSpc>
                  <a:spcBef>
                    <a:spcPts val="0"/>
                  </a:spcBef>
                  <a:spcAft>
                    <a:spcPts val="0"/>
                  </a:spcAft>
                  <a:buClr>
                    <a:srgbClr val="E88B33"/>
                  </a:buClr>
                  <a:buSzPct val="90000"/>
                  <a:buFont typeface="Calibri" panose="020F0502020204030204" pitchFamily="34" charset="0"/>
                  <a:buChar char="●"/>
                  <a:tabLst/>
                  <a:defRPr/>
                </a:pPr>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For randomly selected values </a:t>
                </a:r>
                <a14:m>
                  <m:oMath xmlns:m="http://schemas.openxmlformats.org/officeDocument/2006/math">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from the population, </a:t>
                </a:r>
                <a14:m>
                  <m:oMath xmlns:m="http://schemas.openxmlformats.org/officeDocument/2006/math">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𝐻</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0</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𝑃</m:t>
                    </m:r>
                    <m:d>
                      <m:d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d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𝑋</m:t>
                        </m:r>
                      </m:e>
                    </m:d>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𝑃</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𝑌</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and </a:t>
                </a:r>
                <a14:m>
                  <m:oMath xmlns:m="http://schemas.openxmlformats.org/officeDocument/2006/math">
                    <m:sSub>
                      <m:sSubPr>
                        <m:ctrlP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𝐻</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𝑎</m:t>
                        </m:r>
                      </m:sub>
                    </m:s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 :</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𝑃</m:t>
                    </m:r>
                    <m:d>
                      <m:dPr>
                        <m:ctrlP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ctrlPr>
                      </m:dPr>
                      <m:e>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𝑌</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𝑋</m:t>
                        </m:r>
                      </m:e>
                    </m:d>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𝑃</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𝑋</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𝑌</m:t>
                    </m:r>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Cambria Math" panose="02040503050406030204" pitchFamily="18" charset="0"/>
                        <a:cs typeface="+mn-cs"/>
                      </a:rPr>
                      <m:t>)</m:t>
                    </m:r>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a:t>
                </a:r>
              </a:p>
              <a:p>
                <a:pPr marL="457200" marR="0" lvl="0" indent="-334327" algn="l" defTabSz="914400" rtl="0" eaLnBrk="1" fontAlgn="auto" latinLnBrk="0" hangingPunct="1">
                  <a:lnSpc>
                    <a:spcPct val="100000"/>
                  </a:lnSpc>
                  <a:spcBef>
                    <a:spcPts val="0"/>
                  </a:spcBef>
                  <a:spcAft>
                    <a:spcPts val="0"/>
                  </a:spcAft>
                  <a:buClr>
                    <a:srgbClr val="E88B33"/>
                  </a:buClr>
                  <a:buSzPct val="90000"/>
                  <a:buFont typeface="Calibri" panose="020F0502020204030204" pitchFamily="34" charset="0"/>
                  <a:buChar char="●"/>
                  <a:tabLst/>
                  <a:defRPr/>
                </a:pPr>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Test Statistic : Let </a:t>
                </a:r>
                <a14:m>
                  <m:oMath xmlns:m="http://schemas.openxmlformats.org/officeDocument/2006/math">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2</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and </a:t>
                </a:r>
                <a14:m>
                  <m:oMath xmlns:m="http://schemas.openxmlformats.org/officeDocument/2006/math">
                    <m:sSub>
                      <m:sSubPr>
                        <m:ctrlP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1</m:t>
                        </m:r>
                      </m:sub>
                    </m:s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 </m:t>
                    </m:r>
                    <m:sSub>
                      <m:sSubPr>
                        <m:ctrlP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2</m:t>
                        </m:r>
                      </m:sub>
                    </m:s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 </m:t>
                    </m:r>
                    <m:sSub>
                      <m:sSubPr>
                        <m:ctrlP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sub>
                        <m:r>
                          <a:rPr kumimoji="0" lang="en-US" sz="17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ea typeface="+mn-ea"/>
                            <a:cs typeface="+mn-cs"/>
                          </a:rPr>
                          <m:t>𝑛</m:t>
                        </m:r>
                      </m:sub>
                    </m:sSub>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be two independent identically distributed sequences of random variables, </a:t>
                </a:r>
              </a:p>
              <a:p>
                <a:pPr marL="122873" marR="0" lvl="0" indent="0" algn="l" defTabSz="914400" rtl="0" eaLnBrk="1" fontAlgn="auto" latinLnBrk="0" hangingPunct="1">
                  <a:lnSpc>
                    <a:spcPct val="100000"/>
                  </a:lnSpc>
                  <a:spcBef>
                    <a:spcPts val="0"/>
                  </a:spcBef>
                  <a:spcAft>
                    <a:spcPts val="0"/>
                  </a:spcAft>
                  <a:buClr>
                    <a:srgbClr val="E88B33"/>
                  </a:buClr>
                  <a:buSzPct val="90000"/>
                  <a:buFont typeface="Calibri" panose="020F0502020204030204" pitchFamily="34" charset="0"/>
                  <a:buNone/>
                  <a:tabLst/>
                  <a:defRPr/>
                </a:pPr>
                <a14:m>
                  <m:oMathPara xmlns:m="http://schemas.openxmlformats.org/officeDocument/2006/math">
                    <m:oMathParaPr>
                      <m:jc m:val="centerGroup"/>
                    </m:oMathParaPr>
                    <m:oMath xmlns:m="http://schemas.openxmlformats.org/officeDocument/2006/math">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𝑈</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nary>
                        <m:naryPr>
                          <m:chr m:val="∑"/>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naryPr>
                        <m:sub>
                          <m:r>
                            <m:rPr>
                              <m:brk m:alnAt="23"/>
                            </m:r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𝑖</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sub>
                        <m:sup>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sup>
                        <m:e>
                          <m:nary>
                            <m:naryPr>
                              <m:chr m:val="∑"/>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naryPr>
                            <m:sub>
                              <m:r>
                                <m:rPr>
                                  <m:brk m:alnAt="23"/>
                                </m:r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𝑗</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sub>
                            <m:sup>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𝑚</m:t>
                              </m:r>
                            </m:sup>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𝑆</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𝑖</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𝑗</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e>
                          </m:nary>
                        </m:e>
                      </m:nary>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oMath>
                  </m:oMathPara>
                </a14:m>
                <a:endPar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endParaRPr>
              </a:p>
              <a:p>
                <a:pPr marL="122873" marR="0" lvl="0" indent="0" algn="l" defTabSz="914400" rtl="0" eaLnBrk="1" fontAlgn="auto" latinLnBrk="0" hangingPunct="1">
                  <a:lnSpc>
                    <a:spcPct val="100000"/>
                  </a:lnSpc>
                  <a:spcBef>
                    <a:spcPts val="0"/>
                  </a:spcBef>
                  <a:spcAft>
                    <a:spcPts val="0"/>
                  </a:spcAft>
                  <a:buClr>
                    <a:srgbClr val="E88B33"/>
                  </a:buClr>
                  <a:buSzPct val="90000"/>
                  <a:buFont typeface="Calibri" panose="020F0502020204030204" pitchFamily="34" charset="0"/>
                  <a:buNone/>
                  <a:tabLst/>
                  <a:defRPr/>
                </a:pPr>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where, </a:t>
                </a:r>
                <a14:m>
                  <m:oMath xmlns:m="http://schemas.openxmlformats.org/officeDocument/2006/math">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𝑆</m:t>
                    </m:r>
                    <m:d>
                      <m:d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d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d>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d>
                      <m:dPr>
                        <m:begChr m:val="{"/>
                        <m:endChr m:val=""/>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dPr>
                      <m:e>
                        <m:eqArr>
                          <m:eqArr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eqArr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1, </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&gt;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e>
                            <m:f>
                              <m:fPr>
                                <m:type m:val="skw"/>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fPr>
                              <m:num>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num>
                              <m:den>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2</m:t>
                                </m:r>
                              </m:den>
                            </m:f>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 </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0, </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𝑋</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&lt;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𝑌</m:t>
                            </m:r>
                          </m:e>
                        </m:eqArr>
                      </m:e>
                    </m:d>
                  </m:oMath>
                </a14:m>
                <a:endPar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endParaRPr>
              </a:p>
              <a:p>
                <a:pPr marL="408623" marR="0" lvl="0" indent="-285750" algn="l" defTabSz="914400" rtl="0" eaLnBrk="1" fontAlgn="auto" latinLnBrk="0" hangingPunct="1">
                  <a:lnSpc>
                    <a:spcPct val="100000"/>
                  </a:lnSpc>
                  <a:spcBef>
                    <a:spcPts val="0"/>
                  </a:spcBef>
                  <a:spcAft>
                    <a:spcPts val="0"/>
                  </a:spcAft>
                  <a:buClr>
                    <a:srgbClr val="E88B33"/>
                  </a:buClr>
                  <a:buSzPct val="150000"/>
                  <a:buFont typeface="Arial" panose="020B0604020202020204" pitchFamily="34" charset="0"/>
                  <a:buChar char="•"/>
                  <a:tabLst/>
                  <a:defRPr/>
                </a:pPr>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The U Statistic can also be written as </a:t>
                </a:r>
                <a14:m>
                  <m:oMath xmlns:m="http://schemas.openxmlformats.org/officeDocument/2006/math">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𝑈</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𝐴𝑈𝐶</m:t>
                    </m:r>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0</m:t>
                        </m:r>
                      </m:sub>
                    </m:s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sub>
                    </m:sSub>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where </a:t>
                </a:r>
                <a14:m>
                  <m:oMath xmlns:m="http://schemas.openxmlformats.org/officeDocument/2006/math">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0</m:t>
                        </m:r>
                      </m:sub>
                    </m:sSub>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is the number of observations in target group and </a:t>
                </a:r>
                <a14:m>
                  <m:oMath xmlns:m="http://schemas.openxmlformats.org/officeDocument/2006/math">
                    <m:sSub>
                      <m:sSubPr>
                        <m:ctrlP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bPr>
                      <m:e>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e>
                      <m:sub>
                        <m:r>
                          <a:rPr kumimoji="0" lang="en-US" sz="17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1</m:t>
                        </m:r>
                      </m:sub>
                    </m:sSub>
                  </m:oMath>
                </a14:m>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 is the number of observations that are non</a:t>
                </a:r>
                <a:r>
                  <a:rPr kumimoji="0" lang="en-US" sz="1700" b="0" i="0" u="none" strike="noStrike" kern="1200" cap="none" spc="0" normalizeH="0" noProof="0">
                    <a:ln>
                      <a:noFill/>
                    </a:ln>
                    <a:solidFill>
                      <a:srgbClr val="000000">
                        <a:lumMod val="75000"/>
                        <a:lumOff val="25000"/>
                      </a:srgbClr>
                    </a:solidFill>
                    <a:effectLst/>
                    <a:uLnTx/>
                    <a:uFillTx/>
                    <a:latin typeface="Speak Pro" panose="020B0504020101020102" pitchFamily="34" charset="0"/>
                    <a:ea typeface="+mn-ea"/>
                    <a:cs typeface="+mn-cs"/>
                  </a:rPr>
                  <a:t> </a:t>
                </a:r>
                <a:r>
                  <a:rPr kumimoji="0" lang="en-US" sz="1700" b="0" i="0" u="none" strike="noStrike" kern="1200" cap="none" spc="0" normalizeH="0" baseline="0" noProof="0">
                    <a:ln>
                      <a:noFill/>
                    </a:ln>
                    <a:solidFill>
                      <a:srgbClr val="000000">
                        <a:lumMod val="75000"/>
                        <a:lumOff val="25000"/>
                      </a:srgbClr>
                    </a:solidFill>
                    <a:effectLst/>
                    <a:uLnTx/>
                    <a:uFillTx/>
                    <a:latin typeface="Speak Pro" panose="020B0504020101020102" pitchFamily="34" charset="0"/>
                    <a:ea typeface="+mn-ea"/>
                    <a:cs typeface="+mn-cs"/>
                  </a:rPr>
                  <a:t>target group.</a:t>
                </a:r>
              </a:p>
              <a:p>
                <a:endParaRPr lang="en-IN"/>
              </a:p>
            </p:txBody>
          </p:sp>
        </mc:Choice>
        <mc:Fallback xmlns="">
          <p:sp>
            <p:nvSpPr>
              <p:cNvPr id="3" name="Content Placeholder 2">
                <a:extLst>
                  <a:ext uri="{FF2B5EF4-FFF2-40B4-BE49-F238E27FC236}">
                    <a16:creationId xmlns:a16="http://schemas.microsoft.com/office/drawing/2014/main" id="{98734D54-C479-4C96-A722-4CBC287ACD17}"/>
                  </a:ext>
                </a:extLst>
              </p:cNvPr>
              <p:cNvSpPr>
                <a:spLocks noGrp="1" noRot="1" noChangeAspect="1" noMove="1" noResize="1" noEditPoints="1" noAdjustHandles="1" noChangeArrowheads="1" noChangeShapeType="1" noTextEdit="1"/>
              </p:cNvSpPr>
              <p:nvPr>
                <p:ph idx="1"/>
              </p:nvPr>
            </p:nvSpPr>
            <p:spPr>
              <a:blipFill>
                <a:blip r:embed="rId2"/>
                <a:stretch>
                  <a:fillRect l="-606" t="-64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2B7A8A9-B240-4D36-88FB-E17E298D280D}"/>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20</a:t>
            </a:fld>
            <a:endParaRPr lang="en-US" sz="1400" b="1">
              <a:solidFill>
                <a:schemeClr val="bg1"/>
              </a:solidFill>
            </a:endParaRPr>
          </a:p>
        </p:txBody>
      </p:sp>
    </p:spTree>
    <p:extLst>
      <p:ext uri="{BB962C8B-B14F-4D97-AF65-F5344CB8AC3E}">
        <p14:creationId xmlns:p14="http://schemas.microsoft.com/office/powerpoint/2010/main" val="18666073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0722937cd5_0_19"/>
          <p:cNvSpPr txBox="1">
            <a:spLocks noGrp="1"/>
          </p:cNvSpPr>
          <p:nvPr>
            <p:ph type="title"/>
          </p:nvPr>
        </p:nvSpPr>
        <p:spPr>
          <a:xfrm>
            <a:off x="643466" y="786383"/>
            <a:ext cx="3517500" cy="1490700"/>
          </a:xfrm>
          <a:prstGeom prst="rect">
            <a:avLst/>
          </a:prstGeom>
          <a:noFill/>
          <a:ln>
            <a:noFill/>
          </a:ln>
        </p:spPr>
        <p:txBody>
          <a:bodyPr spcFirstLastPara="1" wrap="square" lIns="91425" tIns="45700" rIns="91425" bIns="45700" anchor="b" anchorCtr="0">
            <a:normAutofit fontScale="90000"/>
          </a:bodyPr>
          <a:lstStyle/>
          <a:p>
            <a:pPr>
              <a:buSzPct val="100000"/>
            </a:pPr>
            <a:r>
              <a:rPr lang="en-IN">
                <a:latin typeface="Georgia Pro Cond Light"/>
              </a:rPr>
              <a:t>ROC plot with age as a factor against death</a:t>
            </a:r>
            <a:br>
              <a:rPr lang="en-IN">
                <a:latin typeface="Georgia Pro Cond Light"/>
              </a:rPr>
            </a:br>
            <a:r>
              <a:rPr lang="en-IN">
                <a:latin typeface="Georgia Pro Cond Light"/>
              </a:rPr>
              <a:t>(mixed cohort, OS)</a:t>
            </a:r>
            <a:endParaRPr>
              <a:latin typeface="Georgia Pro Cond Light" panose="02040306050405020303" pitchFamily="18" charset="0"/>
            </a:endParaRPr>
          </a:p>
        </p:txBody>
      </p:sp>
      <p:sp>
        <p:nvSpPr>
          <p:cNvPr id="149" name="Google Shape;149;g10722937cd5_0_19"/>
          <p:cNvSpPr txBox="1">
            <a:spLocks noGrp="1"/>
          </p:cNvSpPr>
          <p:nvPr>
            <p:ph type="body" idx="2"/>
          </p:nvPr>
        </p:nvSpPr>
        <p:spPr>
          <a:xfrm>
            <a:off x="643465" y="2366682"/>
            <a:ext cx="3517500" cy="3741000"/>
          </a:xfrm>
          <a:prstGeom prst="rect">
            <a:avLst/>
          </a:prstGeom>
          <a:noFill/>
          <a:ln>
            <a:noFill/>
          </a:ln>
        </p:spPr>
        <p:txBody>
          <a:bodyPr spcFirstLastPara="1" wrap="square" lIns="91425" tIns="45700" rIns="91425" bIns="45700" anchor="t" anchorCtr="0">
            <a:noAutofit/>
          </a:bodyPr>
          <a:lstStyle/>
          <a:p>
            <a:pPr marL="285750" indent="-300355">
              <a:lnSpc>
                <a:spcPct val="90000"/>
              </a:lnSpc>
              <a:spcBef>
                <a:spcPts val="0"/>
              </a:spcBef>
              <a:buClr>
                <a:schemeClr val="accent6"/>
              </a:buClr>
              <a:buSzPts val="1900"/>
              <a:buFont typeface="Arial"/>
              <a:buChar char="•"/>
            </a:pPr>
            <a:r>
              <a:rPr lang="en-IN" sz="1900">
                <a:latin typeface="Speak Pro"/>
              </a:rPr>
              <a:t>Our data for age ranges from 19 to 83 years, so roc(</a:t>
            </a:r>
            <a:r>
              <a:rPr lang="en-IN" sz="1900" err="1">
                <a:latin typeface="Speak Pro"/>
              </a:rPr>
              <a:t>data_age$Death,data_age$`Age</a:t>
            </a:r>
            <a:r>
              <a:rPr lang="en-IN" sz="1900">
                <a:latin typeface="Speak Pro"/>
              </a:rPr>
              <a:t>, years`) function in R assumes threshold values from 19 to 83 and calculates the respective sensitivity and specificity value.</a:t>
            </a:r>
            <a:endParaRPr lang="en-US" sz="1900">
              <a:latin typeface="Speak Pro"/>
            </a:endParaRPr>
          </a:p>
          <a:p>
            <a:pPr marL="285750" lvl="0" indent="-300355" algn="l" rtl="0">
              <a:lnSpc>
                <a:spcPct val="90000"/>
              </a:lnSpc>
              <a:spcBef>
                <a:spcPts val="0"/>
              </a:spcBef>
              <a:spcAft>
                <a:spcPts val="0"/>
              </a:spcAft>
              <a:buClr>
                <a:schemeClr val="accent6"/>
              </a:buClr>
              <a:buSzPts val="1900"/>
              <a:buFont typeface="Arial"/>
              <a:buChar char="•"/>
            </a:pPr>
            <a:r>
              <a:rPr lang="en-US" sz="1900">
                <a:latin typeface="Speak Pro"/>
              </a:rPr>
              <a:t>Then these values are plotted as Sensitivity vs 1-Specificity.</a:t>
            </a:r>
          </a:p>
          <a:p>
            <a:pPr marL="285750" indent="-300355">
              <a:lnSpc>
                <a:spcPct val="90000"/>
              </a:lnSpc>
              <a:spcBef>
                <a:spcPts val="0"/>
              </a:spcBef>
              <a:buClr>
                <a:schemeClr val="accent6"/>
              </a:buClr>
              <a:buSzPts val="1900"/>
              <a:buFont typeface="Arial"/>
              <a:buChar char="•"/>
            </a:pPr>
            <a:r>
              <a:rPr lang="en-US" sz="1900">
                <a:latin typeface="Speak Pro"/>
              </a:rPr>
              <a:t>We check the AUC which is 0.605 here &gt;0.5, with a p-value &lt; 0.05. So, we observe significant dependence.</a:t>
            </a:r>
          </a:p>
          <a:p>
            <a:pPr marL="0" lvl="0" indent="0" algn="l" rtl="0">
              <a:lnSpc>
                <a:spcPct val="90000"/>
              </a:lnSpc>
              <a:spcBef>
                <a:spcPts val="1400"/>
              </a:spcBef>
              <a:spcAft>
                <a:spcPts val="0"/>
              </a:spcAft>
              <a:buNone/>
            </a:pPr>
            <a:endParaRPr/>
          </a:p>
        </p:txBody>
      </p:sp>
      <p:pic>
        <p:nvPicPr>
          <p:cNvPr id="150" name="Google Shape;150;g10722937cd5_0_19"/>
          <p:cNvPicPr preferRelativeResize="0"/>
          <p:nvPr/>
        </p:nvPicPr>
        <p:blipFill rotWithShape="1">
          <a:blip r:embed="rId3">
            <a:alphaModFix/>
          </a:blip>
          <a:srcRect l="19708" r="19890" b="3110"/>
          <a:stretch/>
        </p:blipFill>
        <p:spPr>
          <a:xfrm>
            <a:off x="5444150" y="588600"/>
            <a:ext cx="5736675" cy="5519075"/>
          </a:xfrm>
          <a:prstGeom prst="rect">
            <a:avLst/>
          </a:prstGeom>
          <a:noFill/>
          <a:ln>
            <a:noFill/>
          </a:ln>
        </p:spPr>
      </p:pic>
      <p:sp>
        <p:nvSpPr>
          <p:cNvPr id="3" name="Slide Number Placeholder 2">
            <a:extLst>
              <a:ext uri="{FF2B5EF4-FFF2-40B4-BE49-F238E27FC236}">
                <a16:creationId xmlns:a16="http://schemas.microsoft.com/office/drawing/2014/main" id="{E28314CD-D613-417A-A937-E78CB3D5F16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b="1" dirty="0"/>
              <a:pPr marL="0" lvl="0" indent="0" algn="l" rtl="0">
                <a:spcBef>
                  <a:spcPts val="0"/>
                </a:spcBef>
                <a:spcAft>
                  <a:spcPts val="0"/>
                </a:spcAft>
                <a:buNone/>
              </a:pPr>
              <a:t>21</a:t>
            </a:fld>
            <a:endParaRPr lang="en-US" sz="1400" b="1"/>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51489603"/>
              </p:ext>
            </p:extLst>
          </p:nvPr>
        </p:nvGraphicFramePr>
        <p:xfrm>
          <a:off x="114304" y="142874"/>
          <a:ext cx="11944341" cy="6515937"/>
        </p:xfrm>
        <a:graphic>
          <a:graphicData uri="http://schemas.openxmlformats.org/drawingml/2006/table">
            <a:tbl>
              <a:tblPr firstRow="1" bandRow="1">
                <a:tableStyleId>{073A0DAA-6AF3-43AB-8588-CEC1D06C72B9}</a:tableStyleId>
              </a:tblPr>
              <a:tblGrid>
                <a:gridCol w="438146">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133475">
                  <a:extLst>
                    <a:ext uri="{9D8B030D-6E8A-4147-A177-3AD203B41FA5}">
                      <a16:colId xmlns:a16="http://schemas.microsoft.com/office/drawing/2014/main" val="20003"/>
                    </a:ext>
                  </a:extLst>
                </a:gridCol>
                <a:gridCol w="552173">
                  <a:extLst>
                    <a:ext uri="{9D8B030D-6E8A-4147-A177-3AD203B41FA5}">
                      <a16:colId xmlns:a16="http://schemas.microsoft.com/office/drawing/2014/main" val="20004"/>
                    </a:ext>
                  </a:extLst>
                </a:gridCol>
                <a:gridCol w="105755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495300">
                  <a:extLst>
                    <a:ext uri="{9D8B030D-6E8A-4147-A177-3AD203B41FA5}">
                      <a16:colId xmlns:a16="http://schemas.microsoft.com/office/drawing/2014/main" val="20008"/>
                    </a:ext>
                  </a:extLst>
                </a:gridCol>
                <a:gridCol w="1181098">
                  <a:extLst>
                    <a:ext uri="{9D8B030D-6E8A-4147-A177-3AD203B41FA5}">
                      <a16:colId xmlns:a16="http://schemas.microsoft.com/office/drawing/2014/main" val="20009"/>
                    </a:ext>
                  </a:extLst>
                </a:gridCol>
                <a:gridCol w="1285875">
                  <a:extLst>
                    <a:ext uri="{9D8B030D-6E8A-4147-A177-3AD203B41FA5}">
                      <a16:colId xmlns:a16="http://schemas.microsoft.com/office/drawing/2014/main" val="20010"/>
                    </a:ext>
                  </a:extLst>
                </a:gridCol>
                <a:gridCol w="1371599">
                  <a:extLst>
                    <a:ext uri="{9D8B030D-6E8A-4147-A177-3AD203B41FA5}">
                      <a16:colId xmlns:a16="http://schemas.microsoft.com/office/drawing/2014/main" val="20011"/>
                    </a:ext>
                  </a:extLst>
                </a:gridCol>
              </a:tblGrid>
              <a:tr h="612865">
                <a:tc>
                  <a:txBody>
                    <a:bodyPr/>
                    <a:lstStyle/>
                    <a:p>
                      <a:endParaRPr lang="en-US"/>
                    </a:p>
                  </a:txBody>
                  <a:tcPr/>
                </a:tc>
                <a:tc>
                  <a:txBody>
                    <a:bodyPr/>
                    <a:lstStyle/>
                    <a:p>
                      <a:r>
                        <a:rPr lang="en-US"/>
                        <a:t>Threshold</a:t>
                      </a:r>
                    </a:p>
                  </a:txBody>
                  <a:tcPr/>
                </a:tc>
                <a:tc>
                  <a:txBody>
                    <a:bodyPr/>
                    <a:lstStyle/>
                    <a:p>
                      <a:r>
                        <a:rPr lang="en-US"/>
                        <a:t>Specificity</a:t>
                      </a:r>
                    </a:p>
                  </a:txBody>
                  <a:tcPr/>
                </a:tc>
                <a:tc>
                  <a:txBody>
                    <a:bodyPr/>
                    <a:lstStyle/>
                    <a:p>
                      <a:r>
                        <a:rPr lang="en-US"/>
                        <a:t>Sensitivity</a:t>
                      </a:r>
                    </a:p>
                  </a:txBody>
                  <a:tcPr/>
                </a:tc>
                <a:tc>
                  <a:txBody>
                    <a:bodyPr/>
                    <a:lstStyle/>
                    <a:p>
                      <a:endParaRPr lang="en-US"/>
                    </a:p>
                  </a:txBody>
                  <a:tcPr/>
                </a:tc>
                <a:tc>
                  <a:txBody>
                    <a:bodyPr/>
                    <a:lstStyle/>
                    <a:p>
                      <a:r>
                        <a:rPr lang="en-US"/>
                        <a:t>Threshold</a:t>
                      </a:r>
                    </a:p>
                  </a:txBody>
                  <a:tcPr/>
                </a:tc>
                <a:tc>
                  <a:txBody>
                    <a:bodyPr/>
                    <a:lstStyle/>
                    <a:p>
                      <a:r>
                        <a:rPr lang="en-US"/>
                        <a:t>Specificity</a:t>
                      </a:r>
                    </a:p>
                  </a:txBody>
                  <a:tcPr/>
                </a:tc>
                <a:tc>
                  <a:txBody>
                    <a:bodyPr/>
                    <a:lstStyle/>
                    <a:p>
                      <a:r>
                        <a:rPr lang="en-US"/>
                        <a:t>Sensitivity</a:t>
                      </a:r>
                    </a:p>
                  </a:txBody>
                  <a:tcPr/>
                </a:tc>
                <a:tc>
                  <a:txBody>
                    <a:bodyPr/>
                    <a:lstStyle/>
                    <a:p>
                      <a:endParaRPr lang="en-US"/>
                    </a:p>
                  </a:txBody>
                  <a:tcPr/>
                </a:tc>
                <a:tc>
                  <a:txBody>
                    <a:bodyPr/>
                    <a:lstStyle/>
                    <a:p>
                      <a:r>
                        <a:rPr lang="en-US"/>
                        <a:t>Threshold</a:t>
                      </a:r>
                    </a:p>
                  </a:txBody>
                  <a:tcPr/>
                </a:tc>
                <a:tc>
                  <a:txBody>
                    <a:bodyPr/>
                    <a:lstStyle/>
                    <a:p>
                      <a:r>
                        <a:rPr lang="en-US"/>
                        <a:t>Specificity</a:t>
                      </a:r>
                    </a:p>
                  </a:txBody>
                  <a:tcPr/>
                </a:tc>
                <a:tc>
                  <a:txBody>
                    <a:bodyPr/>
                    <a:lstStyle/>
                    <a:p>
                      <a:r>
                        <a:rPr lang="en-US"/>
                        <a:t>Sensitivity</a:t>
                      </a:r>
                    </a:p>
                  </a:txBody>
                  <a:tcPr/>
                </a:tc>
                <a:extLst>
                  <a:ext uri="{0D108BD9-81ED-4DB2-BD59-A6C34878D82A}">
                    <a16:rowId xmlns:a16="http://schemas.microsoft.com/office/drawing/2014/main" val="10000"/>
                  </a:ext>
                </a:extLst>
              </a:tr>
              <a:tr h="310688">
                <a:tc>
                  <a:txBody>
                    <a:bodyPr/>
                    <a:lstStyle/>
                    <a:p>
                      <a:r>
                        <a:rPr lang="en-US"/>
                        <a:t>1.</a:t>
                      </a:r>
                    </a:p>
                  </a:txBody>
                  <a:tcPr/>
                </a:tc>
                <a:tc>
                  <a:txBody>
                    <a:bodyPr/>
                    <a:lstStyle/>
                    <a:p>
                      <a:r>
                        <a:rPr lang="en-US"/>
                        <a:t>-</a:t>
                      </a:r>
                      <a:r>
                        <a:rPr lang="en-US" err="1"/>
                        <a:t>inf</a:t>
                      </a:r>
                      <a:endParaRPr lang="en-US"/>
                    </a:p>
                  </a:txBody>
                  <a:tcPr/>
                </a:tc>
                <a:tc>
                  <a:txBody>
                    <a:bodyPr/>
                    <a:lstStyle/>
                    <a:p>
                      <a:r>
                        <a:rPr lang="en-US"/>
                        <a:t>0.00000</a:t>
                      </a:r>
                    </a:p>
                  </a:txBody>
                  <a:tcPr/>
                </a:tc>
                <a:tc>
                  <a:txBody>
                    <a:bodyPr/>
                    <a:lstStyle/>
                    <a:p>
                      <a:r>
                        <a:rPr lang="en-US"/>
                        <a:t>1.000</a:t>
                      </a:r>
                    </a:p>
                  </a:txBody>
                  <a:tcPr/>
                </a:tc>
                <a:tc>
                  <a:txBody>
                    <a:bodyPr/>
                    <a:lstStyle/>
                    <a:p>
                      <a:r>
                        <a:rPr lang="en-US"/>
                        <a:t>20.</a:t>
                      </a:r>
                    </a:p>
                  </a:txBody>
                  <a:tcPr/>
                </a:tc>
                <a:tc>
                  <a:txBody>
                    <a:bodyPr/>
                    <a:lstStyle/>
                    <a:p>
                      <a:r>
                        <a:rPr lang="en-US"/>
                        <a:t>44.5</a:t>
                      </a:r>
                    </a:p>
                  </a:txBody>
                  <a:tcPr/>
                </a:tc>
                <a:tc>
                  <a:txBody>
                    <a:bodyPr/>
                    <a:lstStyle/>
                    <a:p>
                      <a:r>
                        <a:rPr lang="en-US"/>
                        <a:t>0.08156</a:t>
                      </a:r>
                    </a:p>
                  </a:txBody>
                  <a:tcPr/>
                </a:tc>
                <a:tc>
                  <a:txBody>
                    <a:bodyPr/>
                    <a:lstStyle/>
                    <a:p>
                      <a:r>
                        <a:rPr lang="en-US"/>
                        <a:t>0.960</a:t>
                      </a:r>
                    </a:p>
                  </a:txBody>
                  <a:tcPr/>
                </a:tc>
                <a:tc>
                  <a:txBody>
                    <a:bodyPr/>
                    <a:lstStyle/>
                    <a:p>
                      <a:r>
                        <a:rPr lang="en-US"/>
                        <a:t>39.</a:t>
                      </a:r>
                    </a:p>
                  </a:txBody>
                  <a:tcPr/>
                </a:tc>
                <a:tc>
                  <a:txBody>
                    <a:bodyPr/>
                    <a:lstStyle/>
                    <a:p>
                      <a:r>
                        <a:rPr lang="en-US"/>
                        <a:t>63.5</a:t>
                      </a:r>
                    </a:p>
                  </a:txBody>
                  <a:tcPr/>
                </a:tc>
                <a:tc>
                  <a:txBody>
                    <a:bodyPr/>
                    <a:lstStyle/>
                    <a:p>
                      <a:r>
                        <a:rPr lang="en-US"/>
                        <a:t>0.72430</a:t>
                      </a:r>
                    </a:p>
                  </a:txBody>
                  <a:tcPr/>
                </a:tc>
                <a:tc>
                  <a:txBody>
                    <a:bodyPr/>
                    <a:lstStyle/>
                    <a:p>
                      <a:r>
                        <a:rPr lang="en-US"/>
                        <a:t>0.408</a:t>
                      </a:r>
                    </a:p>
                  </a:txBody>
                  <a:tcPr/>
                </a:tc>
                <a:extLst>
                  <a:ext uri="{0D108BD9-81ED-4DB2-BD59-A6C34878D82A}">
                    <a16:rowId xmlns:a16="http://schemas.microsoft.com/office/drawing/2014/main" val="10001"/>
                  </a:ext>
                </a:extLst>
              </a:tr>
              <a:tr h="310688">
                <a:tc>
                  <a:txBody>
                    <a:bodyPr/>
                    <a:lstStyle/>
                    <a:p>
                      <a:r>
                        <a:rPr lang="en-US"/>
                        <a:t>2.</a:t>
                      </a:r>
                    </a:p>
                  </a:txBody>
                  <a:tcPr/>
                </a:tc>
                <a:tc>
                  <a:txBody>
                    <a:bodyPr/>
                    <a:lstStyle/>
                    <a:p>
                      <a:r>
                        <a:rPr lang="en-US"/>
                        <a:t>19.5</a:t>
                      </a:r>
                    </a:p>
                  </a:txBody>
                  <a:tcPr/>
                </a:tc>
                <a:tc>
                  <a:txBody>
                    <a:bodyPr/>
                    <a:lstStyle/>
                    <a:p>
                      <a:r>
                        <a:rPr lang="en-US"/>
                        <a:t>0.00163</a:t>
                      </a:r>
                    </a:p>
                  </a:txBody>
                  <a:tcPr/>
                </a:tc>
                <a:tc>
                  <a:txBody>
                    <a:bodyPr/>
                    <a:lstStyle/>
                    <a:p>
                      <a:r>
                        <a:rPr lang="en-US"/>
                        <a:t>1.000</a:t>
                      </a:r>
                    </a:p>
                  </a:txBody>
                  <a:tcPr/>
                </a:tc>
                <a:tc>
                  <a:txBody>
                    <a:bodyPr/>
                    <a:lstStyle/>
                    <a:p>
                      <a:r>
                        <a:rPr lang="en-US"/>
                        <a:t>21.</a:t>
                      </a:r>
                    </a:p>
                  </a:txBody>
                  <a:tcPr/>
                </a:tc>
                <a:tc>
                  <a:txBody>
                    <a:bodyPr/>
                    <a:lstStyle/>
                    <a:p>
                      <a:r>
                        <a:rPr lang="en-US"/>
                        <a:t>45.5</a:t>
                      </a:r>
                    </a:p>
                  </a:txBody>
                  <a:tcPr/>
                </a:tc>
                <a:tc>
                  <a:txBody>
                    <a:bodyPr/>
                    <a:lstStyle/>
                    <a:p>
                      <a:r>
                        <a:rPr lang="en-US"/>
                        <a:t>0.08972</a:t>
                      </a:r>
                    </a:p>
                  </a:txBody>
                  <a:tcPr/>
                </a:tc>
                <a:tc>
                  <a:txBody>
                    <a:bodyPr/>
                    <a:lstStyle/>
                    <a:p>
                      <a:r>
                        <a:rPr lang="en-US"/>
                        <a:t>0.960</a:t>
                      </a:r>
                    </a:p>
                  </a:txBody>
                  <a:tcPr/>
                </a:tc>
                <a:tc>
                  <a:txBody>
                    <a:bodyPr/>
                    <a:lstStyle/>
                    <a:p>
                      <a:r>
                        <a:rPr lang="en-US"/>
                        <a:t>40.</a:t>
                      </a:r>
                    </a:p>
                  </a:txBody>
                  <a:tcPr/>
                </a:tc>
                <a:tc>
                  <a:txBody>
                    <a:bodyPr/>
                    <a:lstStyle/>
                    <a:p>
                      <a:r>
                        <a:rPr lang="en-US"/>
                        <a:t>64.5</a:t>
                      </a:r>
                    </a:p>
                  </a:txBody>
                  <a:tcPr/>
                </a:tc>
                <a:tc>
                  <a:txBody>
                    <a:bodyPr/>
                    <a:lstStyle/>
                    <a:p>
                      <a:r>
                        <a:rPr lang="en-US"/>
                        <a:t>0.77977</a:t>
                      </a:r>
                    </a:p>
                  </a:txBody>
                  <a:tcPr/>
                </a:tc>
                <a:tc>
                  <a:txBody>
                    <a:bodyPr/>
                    <a:lstStyle/>
                    <a:p>
                      <a:r>
                        <a:rPr lang="en-US"/>
                        <a:t>0.360</a:t>
                      </a:r>
                    </a:p>
                  </a:txBody>
                  <a:tcPr/>
                </a:tc>
                <a:extLst>
                  <a:ext uri="{0D108BD9-81ED-4DB2-BD59-A6C34878D82A}">
                    <a16:rowId xmlns:a16="http://schemas.microsoft.com/office/drawing/2014/main" val="10002"/>
                  </a:ext>
                </a:extLst>
              </a:tr>
              <a:tr h="310688">
                <a:tc>
                  <a:txBody>
                    <a:bodyPr/>
                    <a:lstStyle/>
                    <a:p>
                      <a:r>
                        <a:rPr lang="en-US"/>
                        <a:t>3.</a:t>
                      </a:r>
                    </a:p>
                  </a:txBody>
                  <a:tcPr/>
                </a:tc>
                <a:tc>
                  <a:txBody>
                    <a:bodyPr/>
                    <a:lstStyle/>
                    <a:p>
                      <a:r>
                        <a:rPr lang="en-US"/>
                        <a:t>21.5</a:t>
                      </a:r>
                    </a:p>
                  </a:txBody>
                  <a:tcPr/>
                </a:tc>
                <a:tc>
                  <a:txBody>
                    <a:bodyPr/>
                    <a:lstStyle/>
                    <a:p>
                      <a:r>
                        <a:rPr lang="en-US"/>
                        <a:t>0.00326</a:t>
                      </a:r>
                    </a:p>
                  </a:txBody>
                  <a:tcPr/>
                </a:tc>
                <a:tc>
                  <a:txBody>
                    <a:bodyPr/>
                    <a:lstStyle/>
                    <a:p>
                      <a:r>
                        <a:rPr lang="en-US"/>
                        <a:t>1.000</a:t>
                      </a:r>
                    </a:p>
                  </a:txBody>
                  <a:tcPr/>
                </a:tc>
                <a:tc>
                  <a:txBody>
                    <a:bodyPr/>
                    <a:lstStyle/>
                    <a:p>
                      <a:r>
                        <a:rPr lang="en-US"/>
                        <a:t>22.</a:t>
                      </a:r>
                    </a:p>
                  </a:txBody>
                  <a:tcPr/>
                </a:tc>
                <a:tc>
                  <a:txBody>
                    <a:bodyPr/>
                    <a:lstStyle/>
                    <a:p>
                      <a:r>
                        <a:rPr lang="en-US"/>
                        <a:t>46.5</a:t>
                      </a:r>
                    </a:p>
                  </a:txBody>
                  <a:tcPr/>
                </a:tc>
                <a:tc>
                  <a:txBody>
                    <a:bodyPr/>
                    <a:lstStyle/>
                    <a:p>
                      <a:r>
                        <a:rPr lang="en-US"/>
                        <a:t>0.09951</a:t>
                      </a:r>
                    </a:p>
                  </a:txBody>
                  <a:tcPr/>
                </a:tc>
                <a:tc>
                  <a:txBody>
                    <a:bodyPr/>
                    <a:lstStyle/>
                    <a:p>
                      <a:r>
                        <a:rPr lang="en-US"/>
                        <a:t>0.944</a:t>
                      </a:r>
                    </a:p>
                  </a:txBody>
                  <a:tcPr/>
                </a:tc>
                <a:tc>
                  <a:txBody>
                    <a:bodyPr/>
                    <a:lstStyle/>
                    <a:p>
                      <a:r>
                        <a:rPr lang="en-US"/>
                        <a:t>41.</a:t>
                      </a:r>
                    </a:p>
                  </a:txBody>
                  <a:tcPr/>
                </a:tc>
                <a:tc>
                  <a:txBody>
                    <a:bodyPr/>
                    <a:lstStyle/>
                    <a:p>
                      <a:r>
                        <a:rPr lang="en-US"/>
                        <a:t>65.5</a:t>
                      </a:r>
                    </a:p>
                  </a:txBody>
                  <a:tcPr/>
                </a:tc>
                <a:tc>
                  <a:txBody>
                    <a:bodyPr/>
                    <a:lstStyle/>
                    <a:p>
                      <a:r>
                        <a:rPr lang="en-US"/>
                        <a:t>0.80424</a:t>
                      </a:r>
                    </a:p>
                  </a:txBody>
                  <a:tcPr/>
                </a:tc>
                <a:tc>
                  <a:txBody>
                    <a:bodyPr/>
                    <a:lstStyle/>
                    <a:p>
                      <a:r>
                        <a:rPr lang="en-US"/>
                        <a:t>0.304</a:t>
                      </a:r>
                    </a:p>
                  </a:txBody>
                  <a:tcPr/>
                </a:tc>
                <a:extLst>
                  <a:ext uri="{0D108BD9-81ED-4DB2-BD59-A6C34878D82A}">
                    <a16:rowId xmlns:a16="http://schemas.microsoft.com/office/drawing/2014/main" val="10003"/>
                  </a:ext>
                </a:extLst>
              </a:tr>
              <a:tr h="310688">
                <a:tc>
                  <a:txBody>
                    <a:bodyPr/>
                    <a:lstStyle/>
                    <a:p>
                      <a:r>
                        <a:rPr lang="en-US"/>
                        <a:t>4.</a:t>
                      </a:r>
                    </a:p>
                  </a:txBody>
                  <a:tcPr/>
                </a:tc>
                <a:tc>
                  <a:txBody>
                    <a:bodyPr/>
                    <a:lstStyle/>
                    <a:p>
                      <a:r>
                        <a:rPr lang="en-US"/>
                        <a:t>23.5</a:t>
                      </a:r>
                    </a:p>
                  </a:txBody>
                  <a:tcPr/>
                </a:tc>
                <a:tc>
                  <a:txBody>
                    <a:bodyPr/>
                    <a:lstStyle/>
                    <a:p>
                      <a:r>
                        <a:rPr lang="en-US"/>
                        <a:t>0.00489</a:t>
                      </a:r>
                    </a:p>
                  </a:txBody>
                  <a:tcPr/>
                </a:tc>
                <a:tc>
                  <a:txBody>
                    <a:bodyPr/>
                    <a:lstStyle/>
                    <a:p>
                      <a:r>
                        <a:rPr lang="en-US"/>
                        <a:t>1.000</a:t>
                      </a:r>
                    </a:p>
                  </a:txBody>
                  <a:tcPr/>
                </a:tc>
                <a:tc>
                  <a:txBody>
                    <a:bodyPr/>
                    <a:lstStyle/>
                    <a:p>
                      <a:r>
                        <a:rPr lang="en-US"/>
                        <a:t>23.</a:t>
                      </a:r>
                    </a:p>
                  </a:txBody>
                  <a:tcPr/>
                </a:tc>
                <a:tc>
                  <a:txBody>
                    <a:bodyPr/>
                    <a:lstStyle/>
                    <a:p>
                      <a:r>
                        <a:rPr lang="en-US"/>
                        <a:t>47.5</a:t>
                      </a:r>
                    </a:p>
                  </a:txBody>
                  <a:tcPr/>
                </a:tc>
                <a:tc>
                  <a:txBody>
                    <a:bodyPr/>
                    <a:lstStyle/>
                    <a:p>
                      <a:r>
                        <a:rPr lang="en-US"/>
                        <a:t>0.10929</a:t>
                      </a:r>
                    </a:p>
                  </a:txBody>
                  <a:tcPr/>
                </a:tc>
                <a:tc>
                  <a:txBody>
                    <a:bodyPr/>
                    <a:lstStyle/>
                    <a:p>
                      <a:r>
                        <a:rPr lang="en-US"/>
                        <a:t>0.928</a:t>
                      </a:r>
                    </a:p>
                  </a:txBody>
                  <a:tcPr/>
                </a:tc>
                <a:tc>
                  <a:txBody>
                    <a:bodyPr/>
                    <a:lstStyle/>
                    <a:p>
                      <a:r>
                        <a:rPr lang="en-US"/>
                        <a:t>42.</a:t>
                      </a:r>
                    </a:p>
                  </a:txBody>
                  <a:tcPr/>
                </a:tc>
                <a:tc>
                  <a:txBody>
                    <a:bodyPr/>
                    <a:lstStyle/>
                    <a:p>
                      <a:r>
                        <a:rPr lang="en-US"/>
                        <a:t>66.5</a:t>
                      </a:r>
                    </a:p>
                  </a:txBody>
                  <a:tcPr/>
                </a:tc>
                <a:tc>
                  <a:txBody>
                    <a:bodyPr/>
                    <a:lstStyle/>
                    <a:p>
                      <a:r>
                        <a:rPr lang="en-US"/>
                        <a:t>0.82544</a:t>
                      </a:r>
                    </a:p>
                  </a:txBody>
                  <a:tcPr/>
                </a:tc>
                <a:tc>
                  <a:txBody>
                    <a:bodyPr/>
                    <a:lstStyle/>
                    <a:p>
                      <a:r>
                        <a:rPr lang="en-US"/>
                        <a:t>0.304</a:t>
                      </a:r>
                    </a:p>
                  </a:txBody>
                  <a:tcPr/>
                </a:tc>
                <a:extLst>
                  <a:ext uri="{0D108BD9-81ED-4DB2-BD59-A6C34878D82A}">
                    <a16:rowId xmlns:a16="http://schemas.microsoft.com/office/drawing/2014/main" val="10004"/>
                  </a:ext>
                </a:extLst>
              </a:tr>
              <a:tr h="310688">
                <a:tc>
                  <a:txBody>
                    <a:bodyPr/>
                    <a:lstStyle/>
                    <a:p>
                      <a:r>
                        <a:rPr lang="en-US"/>
                        <a:t>5.</a:t>
                      </a:r>
                    </a:p>
                  </a:txBody>
                  <a:tcPr/>
                </a:tc>
                <a:tc>
                  <a:txBody>
                    <a:bodyPr/>
                    <a:lstStyle/>
                    <a:p>
                      <a:r>
                        <a:rPr lang="en-US"/>
                        <a:t>25.5</a:t>
                      </a:r>
                    </a:p>
                  </a:txBody>
                  <a:tcPr/>
                </a:tc>
                <a:tc>
                  <a:txBody>
                    <a:bodyPr/>
                    <a:lstStyle/>
                    <a:p>
                      <a:r>
                        <a:rPr lang="en-US"/>
                        <a:t>0.00652</a:t>
                      </a:r>
                    </a:p>
                  </a:txBody>
                  <a:tcPr/>
                </a:tc>
                <a:tc>
                  <a:txBody>
                    <a:bodyPr/>
                    <a:lstStyle/>
                    <a:p>
                      <a:r>
                        <a:rPr lang="en-US"/>
                        <a:t>0.992</a:t>
                      </a:r>
                    </a:p>
                  </a:txBody>
                  <a:tcPr/>
                </a:tc>
                <a:tc>
                  <a:txBody>
                    <a:bodyPr/>
                    <a:lstStyle/>
                    <a:p>
                      <a:r>
                        <a:rPr lang="en-US"/>
                        <a:t>24.</a:t>
                      </a:r>
                    </a:p>
                  </a:txBody>
                  <a:tcPr/>
                </a:tc>
                <a:tc>
                  <a:txBody>
                    <a:bodyPr/>
                    <a:lstStyle/>
                    <a:p>
                      <a:r>
                        <a:rPr lang="en-US"/>
                        <a:t>48.5</a:t>
                      </a:r>
                    </a:p>
                  </a:txBody>
                  <a:tcPr/>
                </a:tc>
                <a:tc>
                  <a:txBody>
                    <a:bodyPr/>
                    <a:lstStyle/>
                    <a:p>
                      <a:r>
                        <a:rPr lang="en-US"/>
                        <a:t>0.12398</a:t>
                      </a:r>
                    </a:p>
                  </a:txBody>
                  <a:tcPr/>
                </a:tc>
                <a:tc>
                  <a:txBody>
                    <a:bodyPr/>
                    <a:lstStyle/>
                    <a:p>
                      <a:r>
                        <a:rPr lang="en-US"/>
                        <a:t>0.920</a:t>
                      </a:r>
                    </a:p>
                  </a:txBody>
                  <a:tcPr/>
                </a:tc>
                <a:tc>
                  <a:txBody>
                    <a:bodyPr/>
                    <a:lstStyle/>
                    <a:p>
                      <a:r>
                        <a:rPr lang="en-US"/>
                        <a:t>43.</a:t>
                      </a:r>
                    </a:p>
                  </a:txBody>
                  <a:tcPr/>
                </a:tc>
                <a:tc>
                  <a:txBody>
                    <a:bodyPr/>
                    <a:lstStyle/>
                    <a:p>
                      <a:r>
                        <a:rPr lang="en-US"/>
                        <a:t>67.5</a:t>
                      </a:r>
                    </a:p>
                  </a:txBody>
                  <a:tcPr/>
                </a:tc>
                <a:tc>
                  <a:txBody>
                    <a:bodyPr/>
                    <a:lstStyle/>
                    <a:p>
                      <a:r>
                        <a:rPr lang="en-US"/>
                        <a:t>0.83849</a:t>
                      </a:r>
                    </a:p>
                  </a:txBody>
                  <a:tcPr/>
                </a:tc>
                <a:tc>
                  <a:txBody>
                    <a:bodyPr/>
                    <a:lstStyle/>
                    <a:p>
                      <a:r>
                        <a:rPr lang="en-US"/>
                        <a:t>0.280</a:t>
                      </a:r>
                    </a:p>
                  </a:txBody>
                  <a:tcPr/>
                </a:tc>
                <a:extLst>
                  <a:ext uri="{0D108BD9-81ED-4DB2-BD59-A6C34878D82A}">
                    <a16:rowId xmlns:a16="http://schemas.microsoft.com/office/drawing/2014/main" val="10005"/>
                  </a:ext>
                </a:extLst>
              </a:tr>
              <a:tr h="310688">
                <a:tc>
                  <a:txBody>
                    <a:bodyPr/>
                    <a:lstStyle/>
                    <a:p>
                      <a:r>
                        <a:rPr lang="en-US"/>
                        <a:t>6.</a:t>
                      </a:r>
                    </a:p>
                  </a:txBody>
                  <a:tcPr/>
                </a:tc>
                <a:tc>
                  <a:txBody>
                    <a:bodyPr/>
                    <a:lstStyle/>
                    <a:p>
                      <a:r>
                        <a:rPr lang="en-US"/>
                        <a:t>28.5</a:t>
                      </a:r>
                    </a:p>
                  </a:txBody>
                  <a:tcPr/>
                </a:tc>
                <a:tc>
                  <a:txBody>
                    <a:bodyPr/>
                    <a:lstStyle/>
                    <a:p>
                      <a:r>
                        <a:rPr lang="en-US"/>
                        <a:t>0.00978</a:t>
                      </a:r>
                    </a:p>
                  </a:txBody>
                  <a:tcPr/>
                </a:tc>
                <a:tc>
                  <a:txBody>
                    <a:bodyPr/>
                    <a:lstStyle/>
                    <a:p>
                      <a:r>
                        <a:rPr lang="en-US"/>
                        <a:t>0.984</a:t>
                      </a:r>
                    </a:p>
                  </a:txBody>
                  <a:tcPr/>
                </a:tc>
                <a:tc>
                  <a:txBody>
                    <a:bodyPr/>
                    <a:lstStyle/>
                    <a:p>
                      <a:r>
                        <a:rPr lang="en-US"/>
                        <a:t>25.</a:t>
                      </a:r>
                    </a:p>
                  </a:txBody>
                  <a:tcPr/>
                </a:tc>
                <a:tc>
                  <a:txBody>
                    <a:bodyPr/>
                    <a:lstStyle/>
                    <a:p>
                      <a:r>
                        <a:rPr lang="en-US"/>
                        <a:t>49.5</a:t>
                      </a:r>
                    </a:p>
                  </a:txBody>
                  <a:tcPr/>
                </a:tc>
                <a:tc>
                  <a:txBody>
                    <a:bodyPr/>
                    <a:lstStyle/>
                    <a:p>
                      <a:r>
                        <a:rPr lang="en-US"/>
                        <a:t>0.14355</a:t>
                      </a:r>
                    </a:p>
                  </a:txBody>
                  <a:tcPr/>
                </a:tc>
                <a:tc>
                  <a:txBody>
                    <a:bodyPr/>
                    <a:lstStyle/>
                    <a:p>
                      <a:r>
                        <a:rPr lang="en-US"/>
                        <a:t>0.920</a:t>
                      </a:r>
                    </a:p>
                  </a:txBody>
                  <a:tcPr/>
                </a:tc>
                <a:tc>
                  <a:txBody>
                    <a:bodyPr/>
                    <a:lstStyle/>
                    <a:p>
                      <a:r>
                        <a:rPr lang="en-US"/>
                        <a:t>44.</a:t>
                      </a:r>
                    </a:p>
                  </a:txBody>
                  <a:tcPr/>
                </a:tc>
                <a:tc>
                  <a:txBody>
                    <a:bodyPr/>
                    <a:lstStyle/>
                    <a:p>
                      <a:r>
                        <a:rPr lang="en-US"/>
                        <a:t>68.5</a:t>
                      </a:r>
                    </a:p>
                  </a:txBody>
                  <a:tcPr/>
                </a:tc>
                <a:tc>
                  <a:txBody>
                    <a:bodyPr/>
                    <a:lstStyle/>
                    <a:p>
                      <a:r>
                        <a:rPr lang="en-US"/>
                        <a:t>0.84991</a:t>
                      </a:r>
                    </a:p>
                  </a:txBody>
                  <a:tcPr/>
                </a:tc>
                <a:tc>
                  <a:txBody>
                    <a:bodyPr/>
                    <a:lstStyle/>
                    <a:p>
                      <a:r>
                        <a:rPr lang="en-US"/>
                        <a:t>0.232</a:t>
                      </a:r>
                    </a:p>
                  </a:txBody>
                  <a:tcPr/>
                </a:tc>
                <a:extLst>
                  <a:ext uri="{0D108BD9-81ED-4DB2-BD59-A6C34878D82A}">
                    <a16:rowId xmlns:a16="http://schemas.microsoft.com/office/drawing/2014/main" val="10006"/>
                  </a:ext>
                </a:extLst>
              </a:tr>
              <a:tr h="310688">
                <a:tc>
                  <a:txBody>
                    <a:bodyPr/>
                    <a:lstStyle/>
                    <a:p>
                      <a:r>
                        <a:rPr lang="en-US"/>
                        <a:t>7.</a:t>
                      </a:r>
                    </a:p>
                  </a:txBody>
                  <a:tcPr/>
                </a:tc>
                <a:tc>
                  <a:txBody>
                    <a:bodyPr/>
                    <a:lstStyle/>
                    <a:p>
                      <a:r>
                        <a:rPr lang="en-US"/>
                        <a:t>30.5</a:t>
                      </a:r>
                    </a:p>
                  </a:txBody>
                  <a:tcPr/>
                </a:tc>
                <a:tc>
                  <a:txBody>
                    <a:bodyPr/>
                    <a:lstStyle/>
                    <a:p>
                      <a:r>
                        <a:rPr lang="en-US"/>
                        <a:t>0.01141</a:t>
                      </a:r>
                    </a:p>
                  </a:txBody>
                  <a:tcPr/>
                </a:tc>
                <a:tc>
                  <a:txBody>
                    <a:bodyPr/>
                    <a:lstStyle/>
                    <a:p>
                      <a:r>
                        <a:rPr lang="en-US"/>
                        <a:t>0.976</a:t>
                      </a:r>
                    </a:p>
                  </a:txBody>
                  <a:tcPr/>
                </a:tc>
                <a:tc>
                  <a:txBody>
                    <a:bodyPr/>
                    <a:lstStyle/>
                    <a:p>
                      <a:r>
                        <a:rPr lang="en-US"/>
                        <a:t>26.</a:t>
                      </a:r>
                    </a:p>
                  </a:txBody>
                  <a:tcPr/>
                </a:tc>
                <a:tc>
                  <a:txBody>
                    <a:bodyPr/>
                    <a:lstStyle/>
                    <a:p>
                      <a:r>
                        <a:rPr lang="en-US"/>
                        <a:t>50.5</a:t>
                      </a:r>
                    </a:p>
                  </a:txBody>
                  <a:tcPr/>
                </a:tc>
                <a:tc>
                  <a:txBody>
                    <a:bodyPr/>
                    <a:lstStyle/>
                    <a:p>
                      <a:r>
                        <a:rPr lang="en-US"/>
                        <a:t>0.18270</a:t>
                      </a:r>
                    </a:p>
                  </a:txBody>
                  <a:tcPr/>
                </a:tc>
                <a:tc>
                  <a:txBody>
                    <a:bodyPr/>
                    <a:lstStyle/>
                    <a:p>
                      <a:r>
                        <a:rPr lang="en-US"/>
                        <a:t>0.904</a:t>
                      </a:r>
                    </a:p>
                  </a:txBody>
                  <a:tcPr/>
                </a:tc>
                <a:tc>
                  <a:txBody>
                    <a:bodyPr/>
                    <a:lstStyle/>
                    <a:p>
                      <a:r>
                        <a:rPr lang="en-US"/>
                        <a:t>45.</a:t>
                      </a:r>
                    </a:p>
                  </a:txBody>
                  <a:tcPr/>
                </a:tc>
                <a:tc>
                  <a:txBody>
                    <a:bodyPr/>
                    <a:lstStyle/>
                    <a:p>
                      <a:r>
                        <a:rPr lang="en-US"/>
                        <a:t>69.5</a:t>
                      </a:r>
                    </a:p>
                  </a:txBody>
                  <a:tcPr/>
                </a:tc>
                <a:tc>
                  <a:txBody>
                    <a:bodyPr/>
                    <a:lstStyle/>
                    <a:p>
                      <a:r>
                        <a:rPr lang="en-US"/>
                        <a:t>0.86460</a:t>
                      </a:r>
                    </a:p>
                  </a:txBody>
                  <a:tcPr/>
                </a:tc>
                <a:tc>
                  <a:txBody>
                    <a:bodyPr/>
                    <a:lstStyle/>
                    <a:p>
                      <a:r>
                        <a:rPr lang="en-US"/>
                        <a:t>0.200</a:t>
                      </a:r>
                    </a:p>
                  </a:txBody>
                  <a:tcPr/>
                </a:tc>
                <a:extLst>
                  <a:ext uri="{0D108BD9-81ED-4DB2-BD59-A6C34878D82A}">
                    <a16:rowId xmlns:a16="http://schemas.microsoft.com/office/drawing/2014/main" val="10007"/>
                  </a:ext>
                </a:extLst>
              </a:tr>
              <a:tr h="310688">
                <a:tc>
                  <a:txBody>
                    <a:bodyPr/>
                    <a:lstStyle/>
                    <a:p>
                      <a:r>
                        <a:rPr lang="en-US"/>
                        <a:t>8.</a:t>
                      </a:r>
                    </a:p>
                  </a:txBody>
                  <a:tcPr/>
                </a:tc>
                <a:tc>
                  <a:txBody>
                    <a:bodyPr/>
                    <a:lstStyle/>
                    <a:p>
                      <a:r>
                        <a:rPr lang="en-US"/>
                        <a:t>31.5</a:t>
                      </a:r>
                    </a:p>
                  </a:txBody>
                  <a:tcPr/>
                </a:tc>
                <a:tc>
                  <a:txBody>
                    <a:bodyPr/>
                    <a:lstStyle/>
                    <a:p>
                      <a:r>
                        <a:rPr lang="en-US"/>
                        <a:t>0.01794</a:t>
                      </a:r>
                    </a:p>
                  </a:txBody>
                  <a:tcPr/>
                </a:tc>
                <a:tc>
                  <a:txBody>
                    <a:bodyPr/>
                    <a:lstStyle/>
                    <a:p>
                      <a:r>
                        <a:rPr lang="en-US"/>
                        <a:t>0.976</a:t>
                      </a:r>
                    </a:p>
                  </a:txBody>
                  <a:tcPr/>
                </a:tc>
                <a:tc>
                  <a:txBody>
                    <a:bodyPr/>
                    <a:lstStyle/>
                    <a:p>
                      <a:r>
                        <a:rPr lang="en-US"/>
                        <a:t>27.</a:t>
                      </a:r>
                    </a:p>
                  </a:txBody>
                  <a:tcPr/>
                </a:tc>
                <a:tc>
                  <a:txBody>
                    <a:bodyPr/>
                    <a:lstStyle/>
                    <a:p>
                      <a:r>
                        <a:rPr lang="en-US"/>
                        <a:t>51.5</a:t>
                      </a:r>
                    </a:p>
                  </a:txBody>
                  <a:tcPr/>
                </a:tc>
                <a:tc>
                  <a:txBody>
                    <a:bodyPr/>
                    <a:lstStyle/>
                    <a:p>
                      <a:r>
                        <a:rPr lang="en-US"/>
                        <a:t>0.20554</a:t>
                      </a:r>
                    </a:p>
                  </a:txBody>
                  <a:tcPr/>
                </a:tc>
                <a:tc>
                  <a:txBody>
                    <a:bodyPr/>
                    <a:lstStyle/>
                    <a:p>
                      <a:r>
                        <a:rPr lang="en-US"/>
                        <a:t>0.888</a:t>
                      </a:r>
                    </a:p>
                  </a:txBody>
                  <a:tcPr/>
                </a:tc>
                <a:tc>
                  <a:txBody>
                    <a:bodyPr/>
                    <a:lstStyle/>
                    <a:p>
                      <a:r>
                        <a:rPr lang="en-US"/>
                        <a:t>46.</a:t>
                      </a:r>
                    </a:p>
                  </a:txBody>
                  <a:tcPr/>
                </a:tc>
                <a:tc>
                  <a:txBody>
                    <a:bodyPr/>
                    <a:lstStyle/>
                    <a:p>
                      <a:r>
                        <a:rPr lang="en-US"/>
                        <a:t>70.5</a:t>
                      </a:r>
                    </a:p>
                  </a:txBody>
                  <a:tcPr/>
                </a:tc>
                <a:tc>
                  <a:txBody>
                    <a:bodyPr/>
                    <a:lstStyle/>
                    <a:p>
                      <a:r>
                        <a:rPr lang="en-US"/>
                        <a:t>0.88417</a:t>
                      </a:r>
                    </a:p>
                  </a:txBody>
                  <a:tcPr/>
                </a:tc>
                <a:tc>
                  <a:txBody>
                    <a:bodyPr/>
                    <a:lstStyle/>
                    <a:p>
                      <a:r>
                        <a:rPr lang="en-US"/>
                        <a:t>0.168</a:t>
                      </a:r>
                    </a:p>
                  </a:txBody>
                  <a:tcPr/>
                </a:tc>
                <a:extLst>
                  <a:ext uri="{0D108BD9-81ED-4DB2-BD59-A6C34878D82A}">
                    <a16:rowId xmlns:a16="http://schemas.microsoft.com/office/drawing/2014/main" val="10008"/>
                  </a:ext>
                </a:extLst>
              </a:tr>
              <a:tr h="310688">
                <a:tc>
                  <a:txBody>
                    <a:bodyPr/>
                    <a:lstStyle/>
                    <a:p>
                      <a:r>
                        <a:rPr lang="en-US"/>
                        <a:t>9.</a:t>
                      </a:r>
                    </a:p>
                  </a:txBody>
                  <a:tcPr/>
                </a:tc>
                <a:tc>
                  <a:txBody>
                    <a:bodyPr/>
                    <a:lstStyle/>
                    <a:p>
                      <a:r>
                        <a:rPr lang="en-US"/>
                        <a:t>32.5</a:t>
                      </a:r>
                    </a:p>
                  </a:txBody>
                  <a:tcPr/>
                </a:tc>
                <a:tc>
                  <a:txBody>
                    <a:bodyPr/>
                    <a:lstStyle/>
                    <a:p>
                      <a:r>
                        <a:rPr lang="en-US"/>
                        <a:t>0.02447</a:t>
                      </a:r>
                    </a:p>
                  </a:txBody>
                  <a:tcPr/>
                </a:tc>
                <a:tc>
                  <a:txBody>
                    <a:bodyPr/>
                    <a:lstStyle/>
                    <a:p>
                      <a:r>
                        <a:rPr lang="en-US"/>
                        <a:t>0.976</a:t>
                      </a:r>
                    </a:p>
                  </a:txBody>
                  <a:tcPr/>
                </a:tc>
                <a:tc>
                  <a:txBody>
                    <a:bodyPr/>
                    <a:lstStyle/>
                    <a:p>
                      <a:r>
                        <a:rPr lang="en-US"/>
                        <a:t>28.</a:t>
                      </a:r>
                    </a:p>
                  </a:txBody>
                  <a:tcPr/>
                </a:tc>
                <a:tc>
                  <a:txBody>
                    <a:bodyPr/>
                    <a:lstStyle/>
                    <a:p>
                      <a:r>
                        <a:rPr lang="en-US"/>
                        <a:t>52.5</a:t>
                      </a:r>
                    </a:p>
                  </a:txBody>
                  <a:tcPr/>
                </a:tc>
                <a:tc>
                  <a:txBody>
                    <a:bodyPr/>
                    <a:lstStyle/>
                    <a:p>
                      <a:r>
                        <a:rPr lang="en-US"/>
                        <a:t>0.23654</a:t>
                      </a:r>
                    </a:p>
                  </a:txBody>
                  <a:tcPr/>
                </a:tc>
                <a:tc>
                  <a:txBody>
                    <a:bodyPr/>
                    <a:lstStyle/>
                    <a:p>
                      <a:r>
                        <a:rPr lang="en-US"/>
                        <a:t>0.864</a:t>
                      </a:r>
                    </a:p>
                  </a:txBody>
                  <a:tcPr/>
                </a:tc>
                <a:tc>
                  <a:txBody>
                    <a:bodyPr/>
                    <a:lstStyle/>
                    <a:p>
                      <a:r>
                        <a:rPr lang="en-US"/>
                        <a:t>47.</a:t>
                      </a:r>
                    </a:p>
                  </a:txBody>
                  <a:tcPr/>
                </a:tc>
                <a:tc>
                  <a:txBody>
                    <a:bodyPr/>
                    <a:lstStyle/>
                    <a:p>
                      <a:r>
                        <a:rPr lang="en-US"/>
                        <a:t>71.5</a:t>
                      </a:r>
                    </a:p>
                  </a:txBody>
                  <a:tcPr/>
                </a:tc>
                <a:tc>
                  <a:txBody>
                    <a:bodyPr/>
                    <a:lstStyle/>
                    <a:p>
                      <a:r>
                        <a:rPr lang="en-US"/>
                        <a:t>0.91190</a:t>
                      </a:r>
                    </a:p>
                  </a:txBody>
                  <a:tcPr/>
                </a:tc>
                <a:tc>
                  <a:txBody>
                    <a:bodyPr/>
                    <a:lstStyle/>
                    <a:p>
                      <a:r>
                        <a:rPr lang="en-US"/>
                        <a:t>0.160</a:t>
                      </a:r>
                    </a:p>
                  </a:txBody>
                  <a:tcPr/>
                </a:tc>
                <a:extLst>
                  <a:ext uri="{0D108BD9-81ED-4DB2-BD59-A6C34878D82A}">
                    <a16:rowId xmlns:a16="http://schemas.microsoft.com/office/drawing/2014/main" val="10009"/>
                  </a:ext>
                </a:extLst>
              </a:tr>
              <a:tr h="310688">
                <a:tc>
                  <a:txBody>
                    <a:bodyPr/>
                    <a:lstStyle/>
                    <a:p>
                      <a:r>
                        <a:rPr lang="en-US"/>
                        <a:t>10.</a:t>
                      </a:r>
                    </a:p>
                  </a:txBody>
                  <a:tcPr/>
                </a:tc>
                <a:tc>
                  <a:txBody>
                    <a:bodyPr/>
                    <a:lstStyle/>
                    <a:p>
                      <a:r>
                        <a:rPr lang="en-US"/>
                        <a:t>33.5</a:t>
                      </a:r>
                    </a:p>
                  </a:txBody>
                  <a:tcPr/>
                </a:tc>
                <a:tc>
                  <a:txBody>
                    <a:bodyPr/>
                    <a:lstStyle/>
                    <a:p>
                      <a:r>
                        <a:rPr lang="en-US"/>
                        <a:t>0.02773</a:t>
                      </a:r>
                    </a:p>
                  </a:txBody>
                  <a:tcPr/>
                </a:tc>
                <a:tc>
                  <a:txBody>
                    <a:bodyPr/>
                    <a:lstStyle/>
                    <a:p>
                      <a:r>
                        <a:rPr lang="en-US"/>
                        <a:t>0.976</a:t>
                      </a:r>
                    </a:p>
                  </a:txBody>
                  <a:tcPr/>
                </a:tc>
                <a:tc>
                  <a:txBody>
                    <a:bodyPr/>
                    <a:lstStyle/>
                    <a:p>
                      <a:r>
                        <a:rPr lang="en-US"/>
                        <a:t>29.</a:t>
                      </a:r>
                    </a:p>
                  </a:txBody>
                  <a:tcPr/>
                </a:tc>
                <a:tc>
                  <a:txBody>
                    <a:bodyPr/>
                    <a:lstStyle/>
                    <a:p>
                      <a:r>
                        <a:rPr lang="en-US"/>
                        <a:t>53.5</a:t>
                      </a:r>
                    </a:p>
                  </a:txBody>
                  <a:tcPr/>
                </a:tc>
                <a:tc>
                  <a:txBody>
                    <a:bodyPr/>
                    <a:lstStyle/>
                    <a:p>
                      <a:r>
                        <a:rPr lang="en-US"/>
                        <a:t>0.27243</a:t>
                      </a:r>
                    </a:p>
                  </a:txBody>
                  <a:tcPr/>
                </a:tc>
                <a:tc>
                  <a:txBody>
                    <a:bodyPr/>
                    <a:lstStyle/>
                    <a:p>
                      <a:r>
                        <a:rPr lang="en-US"/>
                        <a:t>0.848</a:t>
                      </a:r>
                    </a:p>
                  </a:txBody>
                  <a:tcPr/>
                </a:tc>
                <a:tc>
                  <a:txBody>
                    <a:bodyPr/>
                    <a:lstStyle/>
                    <a:p>
                      <a:r>
                        <a:rPr lang="en-US"/>
                        <a:t>48.</a:t>
                      </a:r>
                    </a:p>
                  </a:txBody>
                  <a:tcPr/>
                </a:tc>
                <a:tc>
                  <a:txBody>
                    <a:bodyPr/>
                    <a:lstStyle/>
                    <a:p>
                      <a:r>
                        <a:rPr lang="en-US"/>
                        <a:t>72.5</a:t>
                      </a:r>
                    </a:p>
                  </a:txBody>
                  <a:tcPr/>
                </a:tc>
                <a:tc>
                  <a:txBody>
                    <a:bodyPr/>
                    <a:lstStyle/>
                    <a:p>
                      <a:r>
                        <a:rPr lang="en-US"/>
                        <a:t>0.94290</a:t>
                      </a:r>
                    </a:p>
                  </a:txBody>
                  <a:tcPr/>
                </a:tc>
                <a:tc>
                  <a:txBody>
                    <a:bodyPr/>
                    <a:lstStyle/>
                    <a:p>
                      <a:r>
                        <a:rPr lang="en-US"/>
                        <a:t>0.104</a:t>
                      </a:r>
                    </a:p>
                  </a:txBody>
                  <a:tcPr/>
                </a:tc>
                <a:extLst>
                  <a:ext uri="{0D108BD9-81ED-4DB2-BD59-A6C34878D82A}">
                    <a16:rowId xmlns:a16="http://schemas.microsoft.com/office/drawing/2014/main" val="10010"/>
                  </a:ext>
                </a:extLst>
              </a:tr>
              <a:tr h="310688">
                <a:tc>
                  <a:txBody>
                    <a:bodyPr/>
                    <a:lstStyle/>
                    <a:p>
                      <a:r>
                        <a:rPr lang="en-US"/>
                        <a:t>11.</a:t>
                      </a:r>
                    </a:p>
                  </a:txBody>
                  <a:tcPr/>
                </a:tc>
                <a:tc>
                  <a:txBody>
                    <a:bodyPr/>
                    <a:lstStyle/>
                    <a:p>
                      <a:r>
                        <a:rPr lang="en-US"/>
                        <a:t>35.0</a:t>
                      </a:r>
                    </a:p>
                  </a:txBody>
                  <a:tcPr/>
                </a:tc>
                <a:tc>
                  <a:txBody>
                    <a:bodyPr/>
                    <a:lstStyle/>
                    <a:p>
                      <a:r>
                        <a:rPr lang="en-US"/>
                        <a:t>0.03099</a:t>
                      </a:r>
                    </a:p>
                  </a:txBody>
                  <a:tcPr/>
                </a:tc>
                <a:tc>
                  <a:txBody>
                    <a:bodyPr/>
                    <a:lstStyle/>
                    <a:p>
                      <a:r>
                        <a:rPr lang="en-US"/>
                        <a:t>0.976</a:t>
                      </a:r>
                    </a:p>
                  </a:txBody>
                  <a:tcPr/>
                </a:tc>
                <a:tc>
                  <a:txBody>
                    <a:bodyPr/>
                    <a:lstStyle/>
                    <a:p>
                      <a:r>
                        <a:rPr lang="en-US"/>
                        <a:t>30.</a:t>
                      </a:r>
                    </a:p>
                  </a:txBody>
                  <a:tcPr/>
                </a:tc>
                <a:tc>
                  <a:txBody>
                    <a:bodyPr/>
                    <a:lstStyle/>
                    <a:p>
                      <a:r>
                        <a:rPr lang="en-US"/>
                        <a:t>54.5</a:t>
                      </a:r>
                    </a:p>
                  </a:txBody>
                  <a:tcPr/>
                </a:tc>
                <a:tc>
                  <a:txBody>
                    <a:bodyPr/>
                    <a:lstStyle/>
                    <a:p>
                      <a:r>
                        <a:rPr lang="en-US"/>
                        <a:t>0.30342</a:t>
                      </a:r>
                    </a:p>
                  </a:txBody>
                  <a:tcPr/>
                </a:tc>
                <a:tc>
                  <a:txBody>
                    <a:bodyPr/>
                    <a:lstStyle/>
                    <a:p>
                      <a:r>
                        <a:rPr lang="en-US"/>
                        <a:t>0.816</a:t>
                      </a:r>
                    </a:p>
                  </a:txBody>
                  <a:tcPr/>
                </a:tc>
                <a:tc>
                  <a:txBody>
                    <a:bodyPr/>
                    <a:lstStyle/>
                    <a:p>
                      <a:r>
                        <a:rPr lang="en-US"/>
                        <a:t>49.</a:t>
                      </a:r>
                    </a:p>
                  </a:txBody>
                  <a:tcPr/>
                </a:tc>
                <a:tc>
                  <a:txBody>
                    <a:bodyPr/>
                    <a:lstStyle/>
                    <a:p>
                      <a:r>
                        <a:rPr lang="en-US"/>
                        <a:t>73.5</a:t>
                      </a:r>
                    </a:p>
                  </a:txBody>
                  <a:tcPr/>
                </a:tc>
                <a:tc>
                  <a:txBody>
                    <a:bodyPr/>
                    <a:lstStyle/>
                    <a:p>
                      <a:r>
                        <a:rPr lang="en-US"/>
                        <a:t>0.95595</a:t>
                      </a:r>
                    </a:p>
                  </a:txBody>
                  <a:tcPr/>
                </a:tc>
                <a:tc>
                  <a:txBody>
                    <a:bodyPr/>
                    <a:lstStyle/>
                    <a:p>
                      <a:r>
                        <a:rPr lang="en-US"/>
                        <a:t>0.072</a:t>
                      </a:r>
                    </a:p>
                  </a:txBody>
                  <a:tcPr/>
                </a:tc>
                <a:extLst>
                  <a:ext uri="{0D108BD9-81ED-4DB2-BD59-A6C34878D82A}">
                    <a16:rowId xmlns:a16="http://schemas.microsoft.com/office/drawing/2014/main" val="10011"/>
                  </a:ext>
                </a:extLst>
              </a:tr>
              <a:tr h="310688">
                <a:tc>
                  <a:txBody>
                    <a:bodyPr/>
                    <a:lstStyle/>
                    <a:p>
                      <a:r>
                        <a:rPr lang="en-US"/>
                        <a:t>12.</a:t>
                      </a:r>
                    </a:p>
                  </a:txBody>
                  <a:tcPr/>
                </a:tc>
                <a:tc>
                  <a:txBody>
                    <a:bodyPr/>
                    <a:lstStyle/>
                    <a:p>
                      <a:r>
                        <a:rPr lang="en-US"/>
                        <a:t>36.5</a:t>
                      </a:r>
                    </a:p>
                  </a:txBody>
                  <a:tcPr/>
                </a:tc>
                <a:tc>
                  <a:txBody>
                    <a:bodyPr/>
                    <a:lstStyle/>
                    <a:p>
                      <a:r>
                        <a:rPr lang="en-US"/>
                        <a:t>0.03262</a:t>
                      </a:r>
                    </a:p>
                  </a:txBody>
                  <a:tcPr/>
                </a:tc>
                <a:tc>
                  <a:txBody>
                    <a:bodyPr/>
                    <a:lstStyle/>
                    <a:p>
                      <a:r>
                        <a:rPr lang="en-US"/>
                        <a:t>0.976</a:t>
                      </a:r>
                    </a:p>
                  </a:txBody>
                  <a:tcPr/>
                </a:tc>
                <a:tc>
                  <a:txBody>
                    <a:bodyPr/>
                    <a:lstStyle/>
                    <a:p>
                      <a:r>
                        <a:rPr lang="en-US"/>
                        <a:t>31.</a:t>
                      </a:r>
                    </a:p>
                  </a:txBody>
                  <a:tcPr/>
                </a:tc>
                <a:tc>
                  <a:txBody>
                    <a:bodyPr/>
                    <a:lstStyle/>
                    <a:p>
                      <a:r>
                        <a:rPr lang="en-US"/>
                        <a:t>55.5</a:t>
                      </a:r>
                    </a:p>
                  </a:txBody>
                  <a:tcPr/>
                </a:tc>
                <a:tc>
                  <a:txBody>
                    <a:bodyPr/>
                    <a:lstStyle/>
                    <a:p>
                      <a:r>
                        <a:rPr lang="en-US"/>
                        <a:t>0.36052</a:t>
                      </a:r>
                    </a:p>
                  </a:txBody>
                  <a:tcPr/>
                </a:tc>
                <a:tc>
                  <a:txBody>
                    <a:bodyPr/>
                    <a:lstStyle/>
                    <a:p>
                      <a:r>
                        <a:rPr lang="en-US"/>
                        <a:t>0.784</a:t>
                      </a:r>
                    </a:p>
                  </a:txBody>
                  <a:tcPr/>
                </a:tc>
                <a:tc>
                  <a:txBody>
                    <a:bodyPr/>
                    <a:lstStyle/>
                    <a:p>
                      <a:r>
                        <a:rPr lang="en-US"/>
                        <a:t>50.</a:t>
                      </a:r>
                    </a:p>
                  </a:txBody>
                  <a:tcPr/>
                </a:tc>
                <a:tc>
                  <a:txBody>
                    <a:bodyPr/>
                    <a:lstStyle/>
                    <a:p>
                      <a:r>
                        <a:rPr lang="en-US"/>
                        <a:t>74.5</a:t>
                      </a:r>
                    </a:p>
                  </a:txBody>
                  <a:tcPr/>
                </a:tc>
                <a:tc>
                  <a:txBody>
                    <a:bodyPr/>
                    <a:lstStyle/>
                    <a:p>
                      <a:r>
                        <a:rPr lang="en-US"/>
                        <a:t>0.96900</a:t>
                      </a:r>
                    </a:p>
                  </a:txBody>
                  <a:tcPr/>
                </a:tc>
                <a:tc>
                  <a:txBody>
                    <a:bodyPr/>
                    <a:lstStyle/>
                    <a:p>
                      <a:r>
                        <a:rPr lang="en-US"/>
                        <a:t>0.048</a:t>
                      </a:r>
                    </a:p>
                  </a:txBody>
                  <a:tcPr/>
                </a:tc>
                <a:extLst>
                  <a:ext uri="{0D108BD9-81ED-4DB2-BD59-A6C34878D82A}">
                    <a16:rowId xmlns:a16="http://schemas.microsoft.com/office/drawing/2014/main" val="10012"/>
                  </a:ext>
                </a:extLst>
              </a:tr>
              <a:tr h="310688">
                <a:tc>
                  <a:txBody>
                    <a:bodyPr/>
                    <a:lstStyle/>
                    <a:p>
                      <a:r>
                        <a:rPr lang="en-US"/>
                        <a:t>13.</a:t>
                      </a:r>
                    </a:p>
                  </a:txBody>
                  <a:tcPr/>
                </a:tc>
                <a:tc>
                  <a:txBody>
                    <a:bodyPr/>
                    <a:lstStyle/>
                    <a:p>
                      <a:r>
                        <a:rPr lang="en-US"/>
                        <a:t>37.5</a:t>
                      </a:r>
                    </a:p>
                  </a:txBody>
                  <a:tcPr/>
                </a:tc>
                <a:tc>
                  <a:txBody>
                    <a:bodyPr/>
                    <a:lstStyle/>
                    <a:p>
                      <a:r>
                        <a:rPr lang="en-US"/>
                        <a:t>0.03752</a:t>
                      </a:r>
                    </a:p>
                  </a:txBody>
                  <a:tcPr/>
                </a:tc>
                <a:tc>
                  <a:txBody>
                    <a:bodyPr/>
                    <a:lstStyle/>
                    <a:p>
                      <a:r>
                        <a:rPr lang="en-US"/>
                        <a:t>0.976</a:t>
                      </a:r>
                    </a:p>
                  </a:txBody>
                  <a:tcPr/>
                </a:tc>
                <a:tc>
                  <a:txBody>
                    <a:bodyPr/>
                    <a:lstStyle/>
                    <a:p>
                      <a:r>
                        <a:rPr lang="en-US"/>
                        <a:t>32.</a:t>
                      </a:r>
                    </a:p>
                  </a:txBody>
                  <a:tcPr/>
                </a:tc>
                <a:tc>
                  <a:txBody>
                    <a:bodyPr/>
                    <a:lstStyle/>
                    <a:p>
                      <a:r>
                        <a:rPr lang="en-US"/>
                        <a:t>56.5</a:t>
                      </a:r>
                    </a:p>
                  </a:txBody>
                  <a:tcPr/>
                </a:tc>
                <a:tc>
                  <a:txBody>
                    <a:bodyPr/>
                    <a:lstStyle/>
                    <a:p>
                      <a:r>
                        <a:rPr lang="en-US"/>
                        <a:t>0.39641</a:t>
                      </a:r>
                    </a:p>
                  </a:txBody>
                  <a:tcPr/>
                </a:tc>
                <a:tc>
                  <a:txBody>
                    <a:bodyPr/>
                    <a:lstStyle/>
                    <a:p>
                      <a:r>
                        <a:rPr lang="en-US"/>
                        <a:t>0.712</a:t>
                      </a:r>
                    </a:p>
                  </a:txBody>
                  <a:tcPr/>
                </a:tc>
                <a:tc>
                  <a:txBody>
                    <a:bodyPr/>
                    <a:lstStyle/>
                    <a:p>
                      <a:r>
                        <a:rPr lang="en-US"/>
                        <a:t>51.</a:t>
                      </a:r>
                    </a:p>
                  </a:txBody>
                  <a:tcPr/>
                </a:tc>
                <a:tc>
                  <a:txBody>
                    <a:bodyPr/>
                    <a:lstStyle/>
                    <a:p>
                      <a:r>
                        <a:rPr lang="en-US"/>
                        <a:t>75.5</a:t>
                      </a:r>
                    </a:p>
                  </a:txBody>
                  <a:tcPr/>
                </a:tc>
                <a:tc>
                  <a:txBody>
                    <a:bodyPr/>
                    <a:lstStyle/>
                    <a:p>
                      <a:r>
                        <a:rPr lang="en-US"/>
                        <a:t>0.98368</a:t>
                      </a:r>
                    </a:p>
                  </a:txBody>
                  <a:tcPr/>
                </a:tc>
                <a:tc>
                  <a:txBody>
                    <a:bodyPr/>
                    <a:lstStyle/>
                    <a:p>
                      <a:r>
                        <a:rPr lang="en-US"/>
                        <a:t>0.032</a:t>
                      </a:r>
                    </a:p>
                  </a:txBody>
                  <a:tcPr/>
                </a:tc>
                <a:extLst>
                  <a:ext uri="{0D108BD9-81ED-4DB2-BD59-A6C34878D82A}">
                    <a16:rowId xmlns:a16="http://schemas.microsoft.com/office/drawing/2014/main" val="10013"/>
                  </a:ext>
                </a:extLst>
              </a:tr>
              <a:tr h="310688">
                <a:tc>
                  <a:txBody>
                    <a:bodyPr/>
                    <a:lstStyle/>
                    <a:p>
                      <a:r>
                        <a:rPr lang="en-US"/>
                        <a:t>14.</a:t>
                      </a:r>
                    </a:p>
                  </a:txBody>
                  <a:tcPr/>
                </a:tc>
                <a:tc>
                  <a:txBody>
                    <a:bodyPr/>
                    <a:lstStyle/>
                    <a:p>
                      <a:r>
                        <a:rPr lang="en-US"/>
                        <a:t>38.5</a:t>
                      </a:r>
                    </a:p>
                  </a:txBody>
                  <a:tcPr/>
                </a:tc>
                <a:tc>
                  <a:txBody>
                    <a:bodyPr/>
                    <a:lstStyle/>
                    <a:p>
                      <a:r>
                        <a:rPr lang="en-US"/>
                        <a:t>0.04078</a:t>
                      </a:r>
                    </a:p>
                  </a:txBody>
                  <a:tcPr/>
                </a:tc>
                <a:tc>
                  <a:txBody>
                    <a:bodyPr/>
                    <a:lstStyle/>
                    <a:p>
                      <a:r>
                        <a:rPr lang="en-US"/>
                        <a:t>0.976</a:t>
                      </a:r>
                    </a:p>
                  </a:txBody>
                  <a:tcPr/>
                </a:tc>
                <a:tc>
                  <a:txBody>
                    <a:bodyPr/>
                    <a:lstStyle/>
                    <a:p>
                      <a:r>
                        <a:rPr lang="en-US"/>
                        <a:t>33.</a:t>
                      </a:r>
                    </a:p>
                  </a:txBody>
                  <a:tcPr/>
                </a:tc>
                <a:tc>
                  <a:txBody>
                    <a:bodyPr/>
                    <a:lstStyle/>
                    <a:p>
                      <a:r>
                        <a:rPr lang="en-US"/>
                        <a:t>57.5</a:t>
                      </a:r>
                    </a:p>
                  </a:txBody>
                  <a:tcPr/>
                </a:tc>
                <a:tc>
                  <a:txBody>
                    <a:bodyPr/>
                    <a:lstStyle/>
                    <a:p>
                      <a:r>
                        <a:rPr lang="en-US"/>
                        <a:t>0.44861</a:t>
                      </a:r>
                    </a:p>
                  </a:txBody>
                  <a:tcPr/>
                </a:tc>
                <a:tc>
                  <a:txBody>
                    <a:bodyPr/>
                    <a:lstStyle/>
                    <a:p>
                      <a:r>
                        <a:rPr lang="en-US"/>
                        <a:t>0.696</a:t>
                      </a:r>
                    </a:p>
                  </a:txBody>
                  <a:tcPr/>
                </a:tc>
                <a:tc>
                  <a:txBody>
                    <a:bodyPr/>
                    <a:lstStyle/>
                    <a:p>
                      <a:r>
                        <a:rPr lang="en-US"/>
                        <a:t>52.</a:t>
                      </a:r>
                    </a:p>
                  </a:txBody>
                  <a:tcPr/>
                </a:tc>
                <a:tc>
                  <a:txBody>
                    <a:bodyPr/>
                    <a:lstStyle/>
                    <a:p>
                      <a:r>
                        <a:rPr lang="en-US"/>
                        <a:t>76.5</a:t>
                      </a:r>
                    </a:p>
                  </a:txBody>
                  <a:tcPr/>
                </a:tc>
                <a:tc>
                  <a:txBody>
                    <a:bodyPr/>
                    <a:lstStyle/>
                    <a:p>
                      <a:r>
                        <a:rPr lang="en-US"/>
                        <a:t>0.99021</a:t>
                      </a:r>
                    </a:p>
                  </a:txBody>
                  <a:tcPr/>
                </a:tc>
                <a:tc>
                  <a:txBody>
                    <a:bodyPr/>
                    <a:lstStyle/>
                    <a:p>
                      <a:r>
                        <a:rPr lang="en-US"/>
                        <a:t>0.016</a:t>
                      </a:r>
                    </a:p>
                  </a:txBody>
                  <a:tcPr/>
                </a:tc>
                <a:extLst>
                  <a:ext uri="{0D108BD9-81ED-4DB2-BD59-A6C34878D82A}">
                    <a16:rowId xmlns:a16="http://schemas.microsoft.com/office/drawing/2014/main" val="10014"/>
                  </a:ext>
                </a:extLst>
              </a:tr>
              <a:tr h="310688">
                <a:tc>
                  <a:txBody>
                    <a:bodyPr/>
                    <a:lstStyle/>
                    <a:p>
                      <a:r>
                        <a:rPr lang="en-US"/>
                        <a:t>15.</a:t>
                      </a:r>
                    </a:p>
                  </a:txBody>
                  <a:tcPr/>
                </a:tc>
                <a:tc>
                  <a:txBody>
                    <a:bodyPr/>
                    <a:lstStyle/>
                    <a:p>
                      <a:r>
                        <a:rPr lang="en-US"/>
                        <a:t>39.5</a:t>
                      </a:r>
                    </a:p>
                  </a:txBody>
                  <a:tcPr/>
                </a:tc>
                <a:tc>
                  <a:txBody>
                    <a:bodyPr/>
                    <a:lstStyle/>
                    <a:p>
                      <a:r>
                        <a:rPr lang="en-US"/>
                        <a:t>0.04241</a:t>
                      </a:r>
                    </a:p>
                  </a:txBody>
                  <a:tcPr/>
                </a:tc>
                <a:tc>
                  <a:txBody>
                    <a:bodyPr/>
                    <a:lstStyle/>
                    <a:p>
                      <a:r>
                        <a:rPr lang="en-US"/>
                        <a:t>0.976</a:t>
                      </a:r>
                    </a:p>
                  </a:txBody>
                  <a:tcPr/>
                </a:tc>
                <a:tc>
                  <a:txBody>
                    <a:bodyPr/>
                    <a:lstStyle/>
                    <a:p>
                      <a:r>
                        <a:rPr lang="en-US"/>
                        <a:t>34.</a:t>
                      </a:r>
                    </a:p>
                  </a:txBody>
                  <a:tcPr/>
                </a:tc>
                <a:tc>
                  <a:txBody>
                    <a:bodyPr/>
                    <a:lstStyle/>
                    <a:p>
                      <a:r>
                        <a:rPr lang="en-US"/>
                        <a:t>58.5</a:t>
                      </a:r>
                    </a:p>
                  </a:txBody>
                  <a:tcPr/>
                </a:tc>
                <a:tc>
                  <a:txBody>
                    <a:bodyPr/>
                    <a:lstStyle/>
                    <a:p>
                      <a:r>
                        <a:rPr lang="en-US"/>
                        <a:t>0.48776</a:t>
                      </a:r>
                    </a:p>
                  </a:txBody>
                  <a:tcPr/>
                </a:tc>
                <a:tc>
                  <a:txBody>
                    <a:bodyPr/>
                    <a:lstStyle/>
                    <a:p>
                      <a:r>
                        <a:rPr lang="en-US"/>
                        <a:t>0.672</a:t>
                      </a:r>
                    </a:p>
                  </a:txBody>
                  <a:tcPr/>
                </a:tc>
                <a:tc>
                  <a:txBody>
                    <a:bodyPr/>
                    <a:lstStyle/>
                    <a:p>
                      <a:r>
                        <a:rPr lang="en-US"/>
                        <a:t>53.</a:t>
                      </a:r>
                    </a:p>
                  </a:txBody>
                  <a:tcPr/>
                </a:tc>
                <a:tc>
                  <a:txBody>
                    <a:bodyPr/>
                    <a:lstStyle/>
                    <a:p>
                      <a:r>
                        <a:rPr lang="en-US"/>
                        <a:t>77.5</a:t>
                      </a:r>
                    </a:p>
                  </a:txBody>
                  <a:tcPr/>
                </a:tc>
                <a:tc>
                  <a:txBody>
                    <a:bodyPr/>
                    <a:lstStyle/>
                    <a:p>
                      <a:r>
                        <a:rPr lang="en-US"/>
                        <a:t>0.99184</a:t>
                      </a:r>
                    </a:p>
                  </a:txBody>
                  <a:tcPr/>
                </a:tc>
                <a:tc>
                  <a:txBody>
                    <a:bodyPr/>
                    <a:lstStyle/>
                    <a:p>
                      <a:r>
                        <a:rPr lang="en-US"/>
                        <a:t>0.008</a:t>
                      </a:r>
                    </a:p>
                  </a:txBody>
                  <a:tcPr/>
                </a:tc>
                <a:extLst>
                  <a:ext uri="{0D108BD9-81ED-4DB2-BD59-A6C34878D82A}">
                    <a16:rowId xmlns:a16="http://schemas.microsoft.com/office/drawing/2014/main" val="10015"/>
                  </a:ext>
                </a:extLst>
              </a:tr>
              <a:tr h="310688">
                <a:tc>
                  <a:txBody>
                    <a:bodyPr/>
                    <a:lstStyle/>
                    <a:p>
                      <a:r>
                        <a:rPr lang="en-US"/>
                        <a:t>16.</a:t>
                      </a:r>
                    </a:p>
                  </a:txBody>
                  <a:tcPr/>
                </a:tc>
                <a:tc>
                  <a:txBody>
                    <a:bodyPr/>
                    <a:lstStyle/>
                    <a:p>
                      <a:r>
                        <a:rPr lang="en-US"/>
                        <a:t>40.5</a:t>
                      </a:r>
                    </a:p>
                  </a:txBody>
                  <a:tcPr/>
                </a:tc>
                <a:tc>
                  <a:txBody>
                    <a:bodyPr/>
                    <a:lstStyle/>
                    <a:p>
                      <a:r>
                        <a:rPr lang="en-US"/>
                        <a:t>0.04730</a:t>
                      </a:r>
                    </a:p>
                  </a:txBody>
                  <a:tcPr/>
                </a:tc>
                <a:tc>
                  <a:txBody>
                    <a:bodyPr/>
                    <a:lstStyle/>
                    <a:p>
                      <a:r>
                        <a:rPr lang="en-US"/>
                        <a:t>0.968</a:t>
                      </a:r>
                    </a:p>
                  </a:txBody>
                  <a:tcPr/>
                </a:tc>
                <a:tc>
                  <a:txBody>
                    <a:bodyPr/>
                    <a:lstStyle/>
                    <a:p>
                      <a:r>
                        <a:rPr lang="en-US"/>
                        <a:t>35.</a:t>
                      </a:r>
                    </a:p>
                  </a:txBody>
                  <a:tcPr/>
                </a:tc>
                <a:tc>
                  <a:txBody>
                    <a:bodyPr/>
                    <a:lstStyle/>
                    <a:p>
                      <a:r>
                        <a:rPr lang="en-US"/>
                        <a:t>59.5</a:t>
                      </a:r>
                    </a:p>
                  </a:txBody>
                  <a:tcPr/>
                </a:tc>
                <a:tc>
                  <a:txBody>
                    <a:bodyPr/>
                    <a:lstStyle/>
                    <a:p>
                      <a:r>
                        <a:rPr lang="en-US"/>
                        <a:t>0.53017</a:t>
                      </a:r>
                    </a:p>
                  </a:txBody>
                  <a:tcPr/>
                </a:tc>
                <a:tc>
                  <a:txBody>
                    <a:bodyPr/>
                    <a:lstStyle/>
                    <a:p>
                      <a:r>
                        <a:rPr lang="en-US"/>
                        <a:t>0.640</a:t>
                      </a:r>
                    </a:p>
                  </a:txBody>
                  <a:tcPr/>
                </a:tc>
                <a:tc>
                  <a:txBody>
                    <a:bodyPr/>
                    <a:lstStyle/>
                    <a:p>
                      <a:r>
                        <a:rPr lang="en-US"/>
                        <a:t>54.</a:t>
                      </a:r>
                    </a:p>
                  </a:txBody>
                  <a:tcPr/>
                </a:tc>
                <a:tc>
                  <a:txBody>
                    <a:bodyPr/>
                    <a:lstStyle/>
                    <a:p>
                      <a:r>
                        <a:rPr lang="en-US"/>
                        <a:t>78.5</a:t>
                      </a:r>
                    </a:p>
                  </a:txBody>
                  <a:tcPr/>
                </a:tc>
                <a:tc>
                  <a:txBody>
                    <a:bodyPr/>
                    <a:lstStyle/>
                    <a:p>
                      <a:r>
                        <a:rPr lang="en-US"/>
                        <a:t>0.99347</a:t>
                      </a:r>
                    </a:p>
                  </a:txBody>
                  <a:tcPr/>
                </a:tc>
                <a:tc>
                  <a:txBody>
                    <a:bodyPr/>
                    <a:lstStyle/>
                    <a:p>
                      <a:r>
                        <a:rPr lang="en-US"/>
                        <a:t>0.008</a:t>
                      </a:r>
                    </a:p>
                  </a:txBody>
                  <a:tcPr/>
                </a:tc>
                <a:extLst>
                  <a:ext uri="{0D108BD9-81ED-4DB2-BD59-A6C34878D82A}">
                    <a16:rowId xmlns:a16="http://schemas.microsoft.com/office/drawing/2014/main" val="10016"/>
                  </a:ext>
                </a:extLst>
              </a:tr>
              <a:tr h="310688">
                <a:tc>
                  <a:txBody>
                    <a:bodyPr/>
                    <a:lstStyle/>
                    <a:p>
                      <a:r>
                        <a:rPr lang="en-US"/>
                        <a:t>17.</a:t>
                      </a:r>
                    </a:p>
                  </a:txBody>
                  <a:tcPr/>
                </a:tc>
                <a:tc>
                  <a:txBody>
                    <a:bodyPr/>
                    <a:lstStyle/>
                    <a:p>
                      <a:r>
                        <a:rPr lang="en-US"/>
                        <a:t>41.5</a:t>
                      </a:r>
                    </a:p>
                  </a:txBody>
                  <a:tcPr/>
                </a:tc>
                <a:tc>
                  <a:txBody>
                    <a:bodyPr/>
                    <a:lstStyle/>
                    <a:p>
                      <a:r>
                        <a:rPr lang="en-US"/>
                        <a:t>0.05383</a:t>
                      </a:r>
                    </a:p>
                  </a:txBody>
                  <a:tcPr/>
                </a:tc>
                <a:tc>
                  <a:txBody>
                    <a:bodyPr/>
                    <a:lstStyle/>
                    <a:p>
                      <a:r>
                        <a:rPr lang="en-US"/>
                        <a:t>0.968</a:t>
                      </a:r>
                    </a:p>
                  </a:txBody>
                  <a:tcPr/>
                </a:tc>
                <a:tc>
                  <a:txBody>
                    <a:bodyPr/>
                    <a:lstStyle/>
                    <a:p>
                      <a:r>
                        <a:rPr lang="en-US"/>
                        <a:t>36.</a:t>
                      </a:r>
                    </a:p>
                  </a:txBody>
                  <a:tcPr/>
                </a:tc>
                <a:tc>
                  <a:txBody>
                    <a:bodyPr/>
                    <a:lstStyle/>
                    <a:p>
                      <a:r>
                        <a:rPr lang="en-US"/>
                        <a:t>60.5</a:t>
                      </a:r>
                    </a:p>
                  </a:txBody>
                  <a:tcPr/>
                </a:tc>
                <a:tc>
                  <a:txBody>
                    <a:bodyPr/>
                    <a:lstStyle/>
                    <a:p>
                      <a:r>
                        <a:rPr lang="en-US"/>
                        <a:t>0.57259</a:t>
                      </a:r>
                    </a:p>
                  </a:txBody>
                  <a:tcPr/>
                </a:tc>
                <a:tc>
                  <a:txBody>
                    <a:bodyPr/>
                    <a:lstStyle/>
                    <a:p>
                      <a:r>
                        <a:rPr lang="en-US"/>
                        <a:t>0.592</a:t>
                      </a:r>
                    </a:p>
                  </a:txBody>
                  <a:tcPr/>
                </a:tc>
                <a:tc>
                  <a:txBody>
                    <a:bodyPr/>
                    <a:lstStyle/>
                    <a:p>
                      <a:r>
                        <a:rPr lang="en-US"/>
                        <a:t>55.</a:t>
                      </a:r>
                    </a:p>
                  </a:txBody>
                  <a:tcPr/>
                </a:tc>
                <a:tc>
                  <a:txBody>
                    <a:bodyPr/>
                    <a:lstStyle/>
                    <a:p>
                      <a:r>
                        <a:rPr lang="en-US"/>
                        <a:t>80.0</a:t>
                      </a:r>
                    </a:p>
                  </a:txBody>
                  <a:tcPr/>
                </a:tc>
                <a:tc>
                  <a:txBody>
                    <a:bodyPr/>
                    <a:lstStyle/>
                    <a:p>
                      <a:r>
                        <a:rPr lang="en-US"/>
                        <a:t>0.99673</a:t>
                      </a:r>
                    </a:p>
                  </a:txBody>
                  <a:tcPr/>
                </a:tc>
                <a:tc>
                  <a:txBody>
                    <a:bodyPr/>
                    <a:lstStyle/>
                    <a:p>
                      <a:r>
                        <a:rPr lang="en-US"/>
                        <a:t>0.008</a:t>
                      </a:r>
                    </a:p>
                  </a:txBody>
                  <a:tcPr/>
                </a:tc>
                <a:extLst>
                  <a:ext uri="{0D108BD9-81ED-4DB2-BD59-A6C34878D82A}">
                    <a16:rowId xmlns:a16="http://schemas.microsoft.com/office/drawing/2014/main" val="10017"/>
                  </a:ext>
                </a:extLst>
              </a:tr>
              <a:tr h="310688">
                <a:tc>
                  <a:txBody>
                    <a:bodyPr/>
                    <a:lstStyle/>
                    <a:p>
                      <a:r>
                        <a:rPr lang="en-US"/>
                        <a:t>18.</a:t>
                      </a:r>
                    </a:p>
                  </a:txBody>
                  <a:tcPr/>
                </a:tc>
                <a:tc>
                  <a:txBody>
                    <a:bodyPr/>
                    <a:lstStyle/>
                    <a:p>
                      <a:r>
                        <a:rPr lang="en-US"/>
                        <a:t>42.5</a:t>
                      </a:r>
                    </a:p>
                  </a:txBody>
                  <a:tcPr/>
                </a:tc>
                <a:tc>
                  <a:txBody>
                    <a:bodyPr/>
                    <a:lstStyle/>
                    <a:p>
                      <a:r>
                        <a:rPr lang="en-US"/>
                        <a:t>0.06199</a:t>
                      </a:r>
                    </a:p>
                  </a:txBody>
                  <a:tcPr/>
                </a:tc>
                <a:tc>
                  <a:txBody>
                    <a:bodyPr/>
                    <a:lstStyle/>
                    <a:p>
                      <a:r>
                        <a:rPr lang="en-US"/>
                        <a:t>0.968</a:t>
                      </a:r>
                    </a:p>
                  </a:txBody>
                  <a:tcPr/>
                </a:tc>
                <a:tc>
                  <a:txBody>
                    <a:bodyPr/>
                    <a:lstStyle/>
                    <a:p>
                      <a:r>
                        <a:rPr lang="en-US"/>
                        <a:t>37.</a:t>
                      </a:r>
                    </a:p>
                  </a:txBody>
                  <a:tcPr/>
                </a:tc>
                <a:tc>
                  <a:txBody>
                    <a:bodyPr/>
                    <a:lstStyle/>
                    <a:p>
                      <a:r>
                        <a:rPr lang="en-US"/>
                        <a:t>61.5</a:t>
                      </a:r>
                    </a:p>
                  </a:txBody>
                  <a:tcPr/>
                </a:tc>
                <a:tc>
                  <a:txBody>
                    <a:bodyPr/>
                    <a:lstStyle/>
                    <a:p>
                      <a:r>
                        <a:rPr lang="en-US"/>
                        <a:t>0.62316</a:t>
                      </a:r>
                    </a:p>
                  </a:txBody>
                  <a:tcPr/>
                </a:tc>
                <a:tc>
                  <a:txBody>
                    <a:bodyPr/>
                    <a:lstStyle/>
                    <a:p>
                      <a:r>
                        <a:rPr lang="en-US"/>
                        <a:t>0.536</a:t>
                      </a:r>
                    </a:p>
                  </a:txBody>
                  <a:tcPr/>
                </a:tc>
                <a:tc>
                  <a:txBody>
                    <a:bodyPr/>
                    <a:lstStyle/>
                    <a:p>
                      <a:r>
                        <a:rPr lang="en-US"/>
                        <a:t>56.</a:t>
                      </a:r>
                    </a:p>
                  </a:txBody>
                  <a:tcPr/>
                </a:tc>
                <a:tc>
                  <a:txBody>
                    <a:bodyPr/>
                    <a:lstStyle/>
                    <a:p>
                      <a:r>
                        <a:rPr lang="en-US"/>
                        <a:t>82.0</a:t>
                      </a:r>
                    </a:p>
                  </a:txBody>
                  <a:tcPr/>
                </a:tc>
                <a:tc>
                  <a:txBody>
                    <a:bodyPr/>
                    <a:lstStyle/>
                    <a:p>
                      <a:r>
                        <a:rPr lang="en-US"/>
                        <a:t>0.99836</a:t>
                      </a:r>
                    </a:p>
                  </a:txBody>
                  <a:tcPr/>
                </a:tc>
                <a:tc>
                  <a:txBody>
                    <a:bodyPr/>
                    <a:lstStyle/>
                    <a:p>
                      <a:r>
                        <a:rPr lang="en-US"/>
                        <a:t>0.000</a:t>
                      </a:r>
                    </a:p>
                  </a:txBody>
                  <a:tcPr/>
                </a:tc>
                <a:extLst>
                  <a:ext uri="{0D108BD9-81ED-4DB2-BD59-A6C34878D82A}">
                    <a16:rowId xmlns:a16="http://schemas.microsoft.com/office/drawing/2014/main" val="10018"/>
                  </a:ext>
                </a:extLst>
              </a:tr>
              <a:tr h="310688">
                <a:tc>
                  <a:txBody>
                    <a:bodyPr/>
                    <a:lstStyle/>
                    <a:p>
                      <a:r>
                        <a:rPr lang="en-US"/>
                        <a:t>19.</a:t>
                      </a:r>
                    </a:p>
                  </a:txBody>
                  <a:tcPr/>
                </a:tc>
                <a:tc>
                  <a:txBody>
                    <a:bodyPr/>
                    <a:lstStyle/>
                    <a:p>
                      <a:r>
                        <a:rPr lang="en-US"/>
                        <a:t>43.5</a:t>
                      </a:r>
                    </a:p>
                  </a:txBody>
                  <a:tcPr/>
                </a:tc>
                <a:tc>
                  <a:txBody>
                    <a:bodyPr/>
                    <a:lstStyle/>
                    <a:p>
                      <a:r>
                        <a:rPr lang="en-US"/>
                        <a:t>0.06525</a:t>
                      </a:r>
                    </a:p>
                  </a:txBody>
                  <a:tcPr/>
                </a:tc>
                <a:tc>
                  <a:txBody>
                    <a:bodyPr/>
                    <a:lstStyle/>
                    <a:p>
                      <a:r>
                        <a:rPr lang="en-US"/>
                        <a:t>0.968</a:t>
                      </a:r>
                    </a:p>
                  </a:txBody>
                  <a:tcPr/>
                </a:tc>
                <a:tc>
                  <a:txBody>
                    <a:bodyPr/>
                    <a:lstStyle/>
                    <a:p>
                      <a:r>
                        <a:rPr lang="en-US"/>
                        <a:t>38.</a:t>
                      </a:r>
                    </a:p>
                  </a:txBody>
                  <a:tcPr/>
                </a:tc>
                <a:tc>
                  <a:txBody>
                    <a:bodyPr/>
                    <a:lstStyle/>
                    <a:p>
                      <a:r>
                        <a:rPr lang="en-US"/>
                        <a:t>62.5</a:t>
                      </a:r>
                    </a:p>
                  </a:txBody>
                  <a:tcPr/>
                </a:tc>
                <a:tc>
                  <a:txBody>
                    <a:bodyPr/>
                    <a:lstStyle/>
                    <a:p>
                      <a:r>
                        <a:rPr lang="en-US"/>
                        <a:t>0.68678</a:t>
                      </a:r>
                    </a:p>
                  </a:txBody>
                  <a:tcPr/>
                </a:tc>
                <a:tc>
                  <a:txBody>
                    <a:bodyPr/>
                    <a:lstStyle/>
                    <a:p>
                      <a:r>
                        <a:rPr lang="en-US"/>
                        <a:t>0.480</a:t>
                      </a:r>
                    </a:p>
                  </a:txBody>
                  <a:tcPr/>
                </a:tc>
                <a:tc>
                  <a:txBody>
                    <a:bodyPr/>
                    <a:lstStyle/>
                    <a:p>
                      <a:r>
                        <a:rPr lang="en-US"/>
                        <a:t>57.</a:t>
                      </a:r>
                    </a:p>
                  </a:txBody>
                  <a:tcPr/>
                </a:tc>
                <a:tc>
                  <a:txBody>
                    <a:bodyPr/>
                    <a:lstStyle/>
                    <a:p>
                      <a:r>
                        <a:rPr lang="en-US" err="1"/>
                        <a:t>inf</a:t>
                      </a:r>
                      <a:endParaRPr lang="en-US"/>
                    </a:p>
                  </a:txBody>
                  <a:tcPr/>
                </a:tc>
                <a:tc>
                  <a:txBody>
                    <a:bodyPr/>
                    <a:lstStyle/>
                    <a:p>
                      <a:r>
                        <a:rPr lang="en-US"/>
                        <a:t>1.00000</a:t>
                      </a:r>
                    </a:p>
                  </a:txBody>
                  <a:tcPr/>
                </a:tc>
                <a:tc>
                  <a:txBody>
                    <a:bodyPr/>
                    <a:lstStyle/>
                    <a:p>
                      <a:r>
                        <a:rPr lang="en-US"/>
                        <a:t>0.000</a:t>
                      </a:r>
                    </a:p>
                  </a:txBody>
                  <a:tcPr/>
                </a:tc>
                <a:extLst>
                  <a:ext uri="{0D108BD9-81ED-4DB2-BD59-A6C34878D82A}">
                    <a16:rowId xmlns:a16="http://schemas.microsoft.com/office/drawing/2014/main" val="10019"/>
                  </a:ext>
                </a:extLst>
              </a:tr>
            </a:tbl>
          </a:graphicData>
        </a:graphic>
      </p:graphicFrame>
      <p:sp>
        <p:nvSpPr>
          <p:cNvPr id="3" name="Slide Number Placeholder 2">
            <a:extLst>
              <a:ext uri="{FF2B5EF4-FFF2-40B4-BE49-F238E27FC236}">
                <a16:creationId xmlns:a16="http://schemas.microsoft.com/office/drawing/2014/main" id="{26679176-8820-4EF3-9296-7EA287C5AF23}"/>
              </a:ext>
            </a:extLst>
          </p:cNvPr>
          <p:cNvSpPr>
            <a:spLocks noGrp="1"/>
          </p:cNvSpPr>
          <p:nvPr>
            <p:ph type="sldNum" idx="12"/>
          </p:nvPr>
        </p:nvSpPr>
        <p:spPr>
          <a:xfrm>
            <a:off x="11003742" y="6619558"/>
            <a:ext cx="780010" cy="365125"/>
          </a:xfrm>
        </p:spPr>
        <p:txBody>
          <a:bodyPr/>
          <a:lstStyle/>
          <a:p>
            <a:pPr marL="0" lvl="0" indent="0" algn="l" rtl="0">
              <a:spcBef>
                <a:spcPts val="0"/>
              </a:spcBef>
              <a:spcAft>
                <a:spcPts val="0"/>
              </a:spcAft>
              <a:buNone/>
            </a:pPr>
            <a:fld id="{00000000-1234-1234-1234-123412341234}" type="slidenum">
              <a:rPr lang="en-IN" sz="1400" b="1" dirty="0"/>
              <a:pPr marL="0" lvl="0" indent="0" algn="l" rtl="0">
                <a:spcBef>
                  <a:spcPts val="0"/>
                </a:spcBef>
                <a:spcAft>
                  <a:spcPts val="0"/>
                </a:spcAft>
                <a:buNone/>
              </a:pPr>
              <a:t>22</a:t>
            </a:fld>
            <a:endParaRPr lang="en-US" sz="1400" b="1"/>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725a522bc_0_10"/>
          <p:cNvSpPr txBox="1">
            <a:spLocks noGrp="1"/>
          </p:cNvSpPr>
          <p:nvPr>
            <p:ph type="title"/>
          </p:nvPr>
        </p:nvSpPr>
        <p:spPr>
          <a:xfrm>
            <a:off x="643466" y="786383"/>
            <a:ext cx="3517500" cy="1490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0000"/>
              <a:buFont typeface="Geo"/>
              <a:buNone/>
            </a:pPr>
            <a:r>
              <a:rPr lang="en-IN">
                <a:latin typeface="Georgia Pro Cond Light" panose="02040306050405020303" pitchFamily="18" charset="0"/>
              </a:rPr>
              <a:t>ROC plot with age as a factor against death</a:t>
            </a:r>
            <a:endParaRPr>
              <a:latin typeface="Georgia Pro Cond Light" panose="02040306050405020303" pitchFamily="18" charset="0"/>
            </a:endParaRPr>
          </a:p>
        </p:txBody>
      </p:sp>
      <p:sp>
        <p:nvSpPr>
          <p:cNvPr id="156" name="Google Shape;156;g10725a522bc_0_10"/>
          <p:cNvSpPr txBox="1">
            <a:spLocks noGrp="1"/>
          </p:cNvSpPr>
          <p:nvPr>
            <p:ph type="body" idx="2"/>
          </p:nvPr>
        </p:nvSpPr>
        <p:spPr>
          <a:xfrm>
            <a:off x="643465" y="2366682"/>
            <a:ext cx="3517500" cy="3741000"/>
          </a:xfrm>
          <a:prstGeom prst="rect">
            <a:avLst/>
          </a:prstGeom>
          <a:noFill/>
          <a:ln>
            <a:noFill/>
          </a:ln>
        </p:spPr>
        <p:txBody>
          <a:bodyPr spcFirstLastPara="1" wrap="square" lIns="91425" tIns="45700" rIns="91425" bIns="45700" anchor="t" anchorCtr="0">
            <a:normAutofit/>
          </a:bodyPr>
          <a:lstStyle/>
          <a:p>
            <a:pPr marL="0" indent="-114300">
              <a:spcBef>
                <a:spcPts val="1400"/>
              </a:spcBef>
              <a:buChar char="•"/>
            </a:pPr>
            <a:r>
              <a:rPr lang="en-IN"/>
              <a:t>   </a:t>
            </a:r>
            <a:r>
              <a:rPr lang="en-IN" sz="1900"/>
              <a:t> </a:t>
            </a:r>
            <a:r>
              <a:rPr lang="en-IN" sz="1900" err="1">
                <a:latin typeface="Speak Pro"/>
              </a:rPr>
              <a:t>coords</a:t>
            </a:r>
            <a:r>
              <a:rPr lang="en-IN" sz="1900">
                <a:latin typeface="Speak Pro"/>
              </a:rPr>
              <a:t>(</a:t>
            </a:r>
            <a:r>
              <a:rPr lang="en-IN" sz="1900" err="1">
                <a:latin typeface="Speak Pro"/>
              </a:rPr>
              <a:t>roc_age,"best</a:t>
            </a:r>
            <a:r>
              <a:rPr lang="en-IN" sz="1900">
                <a:latin typeface="Speak Pro"/>
              </a:rPr>
              <a:t>") gives the cut-off value using Youden’s J statistic, here it is 59.5 years.</a:t>
            </a:r>
            <a:endParaRPr lang="en-US" sz="1900">
              <a:latin typeface="Speak Pro"/>
            </a:endParaRPr>
          </a:p>
          <a:p>
            <a:pPr marL="0" lvl="0" indent="0" algn="l">
              <a:lnSpc>
                <a:spcPct val="110000"/>
              </a:lnSpc>
              <a:spcBef>
                <a:spcPts val="1400"/>
              </a:spcBef>
              <a:spcAft>
                <a:spcPts val="0"/>
              </a:spcAft>
              <a:buSzPts val="1800"/>
            </a:pPr>
            <a:endParaRPr lang="en-IN" sz="1900">
              <a:latin typeface="Speak Pro" panose="020B0504020101020102" pitchFamily="34" charset="0"/>
            </a:endParaRPr>
          </a:p>
          <a:p>
            <a:pPr marL="0" indent="-120650">
              <a:spcBef>
                <a:spcPts val="0"/>
              </a:spcBef>
              <a:buSzPts val="1900"/>
              <a:buChar char="•"/>
            </a:pPr>
            <a:r>
              <a:rPr lang="en-IN" sz="1900">
                <a:latin typeface="Speak Pro"/>
              </a:rPr>
              <a:t>And,  </a:t>
            </a:r>
            <a:r>
              <a:rPr lang="en-IN" sz="1900" err="1">
                <a:latin typeface="Speak Pro"/>
              </a:rPr>
              <a:t>wilcox.test</a:t>
            </a:r>
            <a:r>
              <a:rPr lang="en-IN" sz="1900">
                <a:latin typeface="Speak Pro"/>
              </a:rPr>
              <a:t>(</a:t>
            </a:r>
            <a:r>
              <a:rPr lang="en-IN" sz="1900" err="1">
                <a:latin typeface="Speak Pro"/>
              </a:rPr>
              <a:t>data_age$`Age</a:t>
            </a:r>
            <a:r>
              <a:rPr lang="en-IN" sz="1900">
                <a:latin typeface="Speak Pro"/>
              </a:rPr>
              <a:t>, years`~</a:t>
            </a:r>
            <a:r>
              <a:rPr lang="en-IN" sz="1900" err="1">
                <a:latin typeface="Speak Pro"/>
              </a:rPr>
              <a:t>data_age$Death</a:t>
            </a:r>
            <a:r>
              <a:rPr lang="en-IN" sz="1900">
                <a:latin typeface="Speak Pro"/>
              </a:rPr>
              <a:t>, data=</a:t>
            </a:r>
            <a:r>
              <a:rPr lang="en-IN" sz="1900" err="1">
                <a:latin typeface="Speak Pro"/>
              </a:rPr>
              <a:t>data_age</a:t>
            </a:r>
            <a:r>
              <a:rPr lang="en-IN" sz="1900">
                <a:latin typeface="Speak Pro"/>
              </a:rPr>
              <a:t>) gives the p-value.</a:t>
            </a:r>
          </a:p>
          <a:p>
            <a:pPr marL="0" lvl="0" indent="0" algn="l" rtl="0">
              <a:lnSpc>
                <a:spcPct val="110000"/>
              </a:lnSpc>
              <a:spcBef>
                <a:spcPts val="0"/>
              </a:spcBef>
              <a:spcAft>
                <a:spcPts val="0"/>
              </a:spcAft>
              <a:buSzPts val="1900"/>
            </a:pPr>
            <a:endParaRPr sz="1900">
              <a:latin typeface="Speak Pro" panose="020B0504020101020102" pitchFamily="34" charset="0"/>
            </a:endParaRPr>
          </a:p>
        </p:txBody>
      </p:sp>
      <p:pic>
        <p:nvPicPr>
          <p:cNvPr id="157" name="Google Shape;157;g10725a522bc_0_10"/>
          <p:cNvPicPr preferRelativeResize="0"/>
          <p:nvPr/>
        </p:nvPicPr>
        <p:blipFill rotWithShape="1">
          <a:blip r:embed="rId3">
            <a:alphaModFix/>
          </a:blip>
          <a:srcRect l="19708" r="19890" b="3110"/>
          <a:stretch/>
        </p:blipFill>
        <p:spPr>
          <a:xfrm>
            <a:off x="5444150" y="588600"/>
            <a:ext cx="5736675" cy="5519075"/>
          </a:xfrm>
          <a:prstGeom prst="rect">
            <a:avLst/>
          </a:prstGeom>
          <a:noFill/>
          <a:ln>
            <a:noFill/>
          </a:ln>
        </p:spPr>
      </p:pic>
      <p:sp>
        <p:nvSpPr>
          <p:cNvPr id="3" name="Slide Number Placeholder 2">
            <a:extLst>
              <a:ext uri="{FF2B5EF4-FFF2-40B4-BE49-F238E27FC236}">
                <a16:creationId xmlns:a16="http://schemas.microsoft.com/office/drawing/2014/main" id="{F6750A6A-4800-4CF7-9A28-9231A7CD194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b="1" dirty="0">
                <a:solidFill>
                  <a:schemeClr val="tx1"/>
                </a:solidFill>
              </a:rPr>
              <a:pPr marL="0" lvl="0" indent="0" algn="l" rtl="0">
                <a:spcBef>
                  <a:spcPts val="0"/>
                </a:spcBef>
                <a:spcAft>
                  <a:spcPts val="0"/>
                </a:spcAft>
                <a:buNone/>
              </a:pPr>
              <a:t>23</a:t>
            </a:fld>
            <a:endParaRPr lang="en-US" sz="1400" b="1">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D33DF-571E-4B86-9603-AD08B625BE0A}"/>
              </a:ext>
            </a:extLst>
          </p:cNvPr>
          <p:cNvSpPr>
            <a:spLocks noGrp="1"/>
          </p:cNvSpPr>
          <p:nvPr>
            <p:ph type="title"/>
          </p:nvPr>
        </p:nvSpPr>
        <p:spPr>
          <a:xfrm>
            <a:off x="643468" y="643467"/>
            <a:ext cx="3073550" cy="5126203"/>
          </a:xfrm>
        </p:spPr>
        <p:txBody>
          <a:bodyPr anchor="ctr">
            <a:normAutofit/>
          </a:bodyPr>
          <a:lstStyle/>
          <a:p>
            <a:r>
              <a:rPr lang="en-IN">
                <a:latin typeface="Georgia Pro Cond Light" panose="02040306050405020303" pitchFamily="18" charset="0"/>
              </a:rPr>
              <a:t>Data Analysis: Conclusion</a:t>
            </a:r>
            <a:endParaRPr lang="en-IN"/>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3EF7B4-8718-494D-9A71-8BB150124261}"/>
              </a:ext>
            </a:extLst>
          </p:cNvPr>
          <p:cNvSpPr>
            <a:spLocks noGrp="1"/>
          </p:cNvSpPr>
          <p:nvPr>
            <p:ph idx="1"/>
          </p:nvPr>
        </p:nvSpPr>
        <p:spPr>
          <a:xfrm>
            <a:off x="4363786" y="621697"/>
            <a:ext cx="6791894" cy="5147973"/>
          </a:xfrm>
        </p:spPr>
        <p:txBody>
          <a:bodyPr anchor="ctr">
            <a:normAutofit/>
          </a:bodyPr>
          <a:lstStyle/>
          <a:p>
            <a:pPr marL="457200" lvl="0" indent="-355600" rtl="0">
              <a:spcBef>
                <a:spcPts val="1200"/>
              </a:spcBef>
              <a:spcAft>
                <a:spcPts val="0"/>
              </a:spcAft>
              <a:buSzPts val="2000"/>
              <a:buChar char="●"/>
            </a:pPr>
            <a:r>
              <a:rPr lang="en-US">
                <a:latin typeface="Speak Pro" panose="020B0504020101020102" pitchFamily="34" charset="0"/>
              </a:rPr>
              <a:t>We perform the same procedure for all the required 8 variables on overall survival, 8-year survival and 3-year survival to calculate the AUC, cut-off points and p-values for Mixed, HVD and CAD cohorts.</a:t>
            </a:r>
          </a:p>
          <a:p>
            <a:pPr marL="457200" lvl="0" indent="-355600" rtl="0">
              <a:spcBef>
                <a:spcPts val="0"/>
              </a:spcBef>
              <a:spcAft>
                <a:spcPts val="0"/>
              </a:spcAft>
              <a:buSzPts val="2000"/>
              <a:buChar char="●"/>
            </a:pPr>
            <a:r>
              <a:rPr lang="en-US">
                <a:latin typeface="Speak Pro" panose="020B0504020101020102" pitchFamily="34" charset="0"/>
              </a:rPr>
              <a:t>We then use these cut-off values to convert the numerical data into factorial type for further Survival analysis.</a:t>
            </a:r>
          </a:p>
          <a:p>
            <a:pPr marL="457200" lvl="0" indent="-355600" rtl="0">
              <a:spcBef>
                <a:spcPts val="0"/>
              </a:spcBef>
              <a:spcAft>
                <a:spcPts val="0"/>
              </a:spcAft>
              <a:buSzPts val="2000"/>
              <a:buChar char="●"/>
            </a:pPr>
            <a:r>
              <a:rPr lang="en-US">
                <a:latin typeface="Speak Pro" panose="020B0504020101020102" pitchFamily="34" charset="0"/>
              </a:rPr>
              <a:t>We discard those variables with high p-values for our further analysis i.e. thrombocytes and LVEF.</a:t>
            </a: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7B5E052F-69B7-4167-8C8D-F1A58C142A24}"/>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24</a:t>
            </a:fld>
            <a:endParaRPr lang="en-US" sz="1400" b="1">
              <a:solidFill>
                <a:schemeClr val="bg1"/>
              </a:solidFill>
            </a:endParaRPr>
          </a:p>
        </p:txBody>
      </p:sp>
    </p:spTree>
    <p:extLst>
      <p:ext uri="{BB962C8B-B14F-4D97-AF65-F5344CB8AC3E}">
        <p14:creationId xmlns:p14="http://schemas.microsoft.com/office/powerpoint/2010/main" val="5731937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10725a522bc_0_36"/>
          <p:cNvSpPr txBox="1"/>
          <p:nvPr/>
        </p:nvSpPr>
        <p:spPr>
          <a:xfrm>
            <a:off x="534955" y="2505685"/>
            <a:ext cx="3159967"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a:latin typeface="Georgia Pro Cond Light" panose="02040306050405020303" pitchFamily="18" charset="0"/>
              </a:rPr>
              <a:t>ROC table for 3 year follow up of patients</a:t>
            </a:r>
            <a:endParaRPr sz="3600">
              <a:latin typeface="Georgia Pro Cond Light" panose="02040306050405020303" pitchFamily="18" charset="0"/>
            </a:endParaRPr>
          </a:p>
        </p:txBody>
      </p:sp>
      <p:cxnSp>
        <p:nvCxnSpPr>
          <p:cNvPr id="3" name="Straight Connector 2">
            <a:extLst>
              <a:ext uri="{FF2B5EF4-FFF2-40B4-BE49-F238E27FC236}">
                <a16:creationId xmlns:a16="http://schemas.microsoft.com/office/drawing/2014/main" id="{E60F1FC0-4170-4FC5-839C-4E0297A4DCFD}"/>
              </a:ext>
            </a:extLst>
          </p:cNvPr>
          <p:cNvCxnSpPr/>
          <p:nvPr/>
        </p:nvCxnSpPr>
        <p:spPr>
          <a:xfrm>
            <a:off x="3900196" y="1343608"/>
            <a:ext cx="0" cy="3806890"/>
          </a:xfrm>
          <a:prstGeom prst="line">
            <a:avLst/>
          </a:prstGeom>
        </p:spPr>
        <p:style>
          <a:lnRef idx="1">
            <a:schemeClr val="dk1"/>
          </a:lnRef>
          <a:fillRef idx="0">
            <a:schemeClr val="dk1"/>
          </a:fillRef>
          <a:effectRef idx="0">
            <a:schemeClr val="dk1"/>
          </a:effectRef>
          <a:fontRef idx="minor">
            <a:schemeClr val="tx1"/>
          </a:fontRef>
        </p:style>
      </p:cxnSp>
      <p:pic>
        <p:nvPicPr>
          <p:cNvPr id="9" name="Picture 8" descr="Table&#10;&#10;Description automatically generated">
            <a:extLst>
              <a:ext uri="{FF2B5EF4-FFF2-40B4-BE49-F238E27FC236}">
                <a16:creationId xmlns:a16="http://schemas.microsoft.com/office/drawing/2014/main" id="{2806C295-8BD6-4325-8247-0DFD775A6392}"/>
              </a:ext>
            </a:extLst>
          </p:cNvPr>
          <p:cNvPicPr>
            <a:picLocks noChangeAspect="1"/>
          </p:cNvPicPr>
          <p:nvPr/>
        </p:nvPicPr>
        <p:blipFill>
          <a:blip r:embed="rId3"/>
          <a:stretch>
            <a:fillRect/>
          </a:stretch>
        </p:blipFill>
        <p:spPr>
          <a:xfrm>
            <a:off x="4876723" y="388692"/>
            <a:ext cx="5564331" cy="5722859"/>
          </a:xfrm>
          <a:prstGeom prst="rect">
            <a:avLst/>
          </a:prstGeom>
        </p:spPr>
      </p:pic>
      <p:sp>
        <p:nvSpPr>
          <p:cNvPr id="4" name="Slide Number Placeholder 3">
            <a:extLst>
              <a:ext uri="{FF2B5EF4-FFF2-40B4-BE49-F238E27FC236}">
                <a16:creationId xmlns:a16="http://schemas.microsoft.com/office/drawing/2014/main" id="{09677A52-7431-4165-B1EC-25342F8106F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dirty="0"/>
              <a:pPr marL="0" lvl="0" indent="0" algn="l" rtl="0">
                <a:spcBef>
                  <a:spcPts val="0"/>
                </a:spcBef>
                <a:spcAft>
                  <a:spcPts val="0"/>
                </a:spcAft>
                <a:buNone/>
              </a:pPr>
              <a:t>25</a:t>
            </a:fld>
            <a:endParaRPr lang="en-US" sz="1400"/>
          </a:p>
        </p:txBody>
      </p:sp>
    </p:spTree>
    <p:extLst>
      <p:ext uri="{BB962C8B-B14F-4D97-AF65-F5344CB8AC3E}">
        <p14:creationId xmlns:p14="http://schemas.microsoft.com/office/powerpoint/2010/main" val="817880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10725a522bc_0_36"/>
          <p:cNvSpPr txBox="1"/>
          <p:nvPr/>
        </p:nvSpPr>
        <p:spPr>
          <a:xfrm>
            <a:off x="534955" y="2505685"/>
            <a:ext cx="3159967"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a:latin typeface="Georgia Pro Cond Light" panose="02040306050405020303" pitchFamily="18" charset="0"/>
              </a:rPr>
              <a:t>ROC table for 8 year follow up of patients</a:t>
            </a:r>
            <a:endParaRPr sz="3600">
              <a:latin typeface="Georgia Pro Cond Light" panose="02040306050405020303" pitchFamily="18" charset="0"/>
            </a:endParaRPr>
          </a:p>
        </p:txBody>
      </p:sp>
      <p:cxnSp>
        <p:nvCxnSpPr>
          <p:cNvPr id="3" name="Straight Connector 2">
            <a:extLst>
              <a:ext uri="{FF2B5EF4-FFF2-40B4-BE49-F238E27FC236}">
                <a16:creationId xmlns:a16="http://schemas.microsoft.com/office/drawing/2014/main" id="{E60F1FC0-4170-4FC5-839C-4E0297A4DCFD}"/>
              </a:ext>
            </a:extLst>
          </p:cNvPr>
          <p:cNvCxnSpPr/>
          <p:nvPr/>
        </p:nvCxnSpPr>
        <p:spPr>
          <a:xfrm>
            <a:off x="3900196" y="1343608"/>
            <a:ext cx="0" cy="3806890"/>
          </a:xfrm>
          <a:prstGeom prst="line">
            <a:avLst/>
          </a:prstGeom>
        </p:spPr>
        <p:style>
          <a:lnRef idx="1">
            <a:schemeClr val="dk1"/>
          </a:lnRef>
          <a:fillRef idx="0">
            <a:schemeClr val="dk1"/>
          </a:fillRef>
          <a:effectRef idx="0">
            <a:schemeClr val="dk1"/>
          </a:effectRef>
          <a:fontRef idx="minor">
            <a:schemeClr val="tx1"/>
          </a:fontRef>
        </p:style>
      </p:cxnSp>
      <p:pic>
        <p:nvPicPr>
          <p:cNvPr id="7" name="Picture 6" descr="Table&#10;&#10;Description automatically generated">
            <a:extLst>
              <a:ext uri="{FF2B5EF4-FFF2-40B4-BE49-F238E27FC236}">
                <a16:creationId xmlns:a16="http://schemas.microsoft.com/office/drawing/2014/main" id="{2576AB50-9585-46E8-89DC-F951E81583C3}"/>
              </a:ext>
            </a:extLst>
          </p:cNvPr>
          <p:cNvPicPr>
            <a:picLocks noChangeAspect="1"/>
          </p:cNvPicPr>
          <p:nvPr/>
        </p:nvPicPr>
        <p:blipFill>
          <a:blip r:embed="rId3"/>
          <a:stretch>
            <a:fillRect/>
          </a:stretch>
        </p:blipFill>
        <p:spPr>
          <a:xfrm>
            <a:off x="4870579" y="403154"/>
            <a:ext cx="5681629" cy="5650582"/>
          </a:xfrm>
          <a:prstGeom prst="rect">
            <a:avLst/>
          </a:prstGeom>
        </p:spPr>
      </p:pic>
      <p:sp>
        <p:nvSpPr>
          <p:cNvPr id="4" name="Slide Number Placeholder 3">
            <a:extLst>
              <a:ext uri="{FF2B5EF4-FFF2-40B4-BE49-F238E27FC236}">
                <a16:creationId xmlns:a16="http://schemas.microsoft.com/office/drawing/2014/main" id="{537C8D88-986A-40DE-8A2C-FBE9907E3BA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dirty="0"/>
              <a:pPr marL="0" lvl="0" indent="0" algn="l" rtl="0">
                <a:spcBef>
                  <a:spcPts val="0"/>
                </a:spcBef>
                <a:spcAft>
                  <a:spcPts val="0"/>
                </a:spcAft>
                <a:buNone/>
              </a:pPr>
              <a:t>26</a:t>
            </a:fld>
            <a:endParaRPr lang="en-US" sz="1400"/>
          </a:p>
        </p:txBody>
      </p:sp>
    </p:spTree>
    <p:extLst>
      <p:ext uri="{BB962C8B-B14F-4D97-AF65-F5344CB8AC3E}">
        <p14:creationId xmlns:p14="http://schemas.microsoft.com/office/powerpoint/2010/main" val="2014104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10725a522bc_0_36"/>
          <p:cNvSpPr txBox="1"/>
          <p:nvPr/>
        </p:nvSpPr>
        <p:spPr>
          <a:xfrm>
            <a:off x="534955" y="2505685"/>
            <a:ext cx="3159967"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a:latin typeface="Georgia Pro Cond Light" panose="02040306050405020303" pitchFamily="18" charset="0"/>
              </a:rPr>
              <a:t>ROC table for OS follow up of patients</a:t>
            </a:r>
            <a:endParaRPr sz="3600">
              <a:latin typeface="Georgia Pro Cond Light" panose="02040306050405020303" pitchFamily="18" charset="0"/>
            </a:endParaRPr>
          </a:p>
        </p:txBody>
      </p:sp>
      <p:cxnSp>
        <p:nvCxnSpPr>
          <p:cNvPr id="3" name="Straight Connector 2">
            <a:extLst>
              <a:ext uri="{FF2B5EF4-FFF2-40B4-BE49-F238E27FC236}">
                <a16:creationId xmlns:a16="http://schemas.microsoft.com/office/drawing/2014/main" id="{E60F1FC0-4170-4FC5-839C-4E0297A4DCFD}"/>
              </a:ext>
            </a:extLst>
          </p:cNvPr>
          <p:cNvCxnSpPr/>
          <p:nvPr/>
        </p:nvCxnSpPr>
        <p:spPr>
          <a:xfrm>
            <a:off x="3900196" y="1343608"/>
            <a:ext cx="0" cy="3806890"/>
          </a:xfrm>
          <a:prstGeom prst="line">
            <a:avLst/>
          </a:prstGeom>
        </p:spPr>
        <p:style>
          <a:lnRef idx="1">
            <a:schemeClr val="dk1"/>
          </a:lnRef>
          <a:fillRef idx="0">
            <a:schemeClr val="dk1"/>
          </a:fillRef>
          <a:effectRef idx="0">
            <a:schemeClr val="dk1"/>
          </a:effectRef>
          <a:fontRef idx="minor">
            <a:schemeClr val="tx1"/>
          </a:fontRef>
        </p:style>
      </p:cxnSp>
      <p:pic>
        <p:nvPicPr>
          <p:cNvPr id="7" name="Picture 6" descr="Table&#10;&#10;Description automatically generated">
            <a:extLst>
              <a:ext uri="{FF2B5EF4-FFF2-40B4-BE49-F238E27FC236}">
                <a16:creationId xmlns:a16="http://schemas.microsoft.com/office/drawing/2014/main" id="{8B60E8E7-29D5-4C4F-9766-572E4C22905E}"/>
              </a:ext>
            </a:extLst>
          </p:cNvPr>
          <p:cNvPicPr>
            <a:picLocks noChangeAspect="1"/>
          </p:cNvPicPr>
          <p:nvPr/>
        </p:nvPicPr>
        <p:blipFill>
          <a:blip r:embed="rId3"/>
          <a:stretch>
            <a:fillRect/>
          </a:stretch>
        </p:blipFill>
        <p:spPr>
          <a:xfrm>
            <a:off x="4973208" y="361793"/>
            <a:ext cx="5585944" cy="5570703"/>
          </a:xfrm>
          <a:prstGeom prst="rect">
            <a:avLst/>
          </a:prstGeom>
        </p:spPr>
      </p:pic>
      <p:sp>
        <p:nvSpPr>
          <p:cNvPr id="4" name="Slide Number Placeholder 3">
            <a:extLst>
              <a:ext uri="{FF2B5EF4-FFF2-40B4-BE49-F238E27FC236}">
                <a16:creationId xmlns:a16="http://schemas.microsoft.com/office/drawing/2014/main" id="{452F375E-E903-4AEA-A068-2D666C3E3B3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z="1400" dirty="0"/>
              <a:pPr marL="0" lvl="0" indent="0" algn="l" rtl="0">
                <a:spcBef>
                  <a:spcPts val="0"/>
                </a:spcBef>
                <a:spcAft>
                  <a:spcPts val="0"/>
                </a:spcAft>
                <a:buNone/>
              </a:pPr>
              <a:t>27</a:t>
            </a:fld>
            <a:endParaRPr lang="en-US" sz="1400"/>
          </a:p>
        </p:txBody>
      </p:sp>
    </p:spTree>
    <p:extLst>
      <p:ext uri="{BB962C8B-B14F-4D97-AF65-F5344CB8AC3E}">
        <p14:creationId xmlns:p14="http://schemas.microsoft.com/office/powerpoint/2010/main" val="21251382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12949"/>
          </a:xfrm>
        </p:spPr>
        <p:txBody>
          <a:bodyPr>
            <a:normAutofit/>
          </a:bodyPr>
          <a:lstStyle/>
          <a:p>
            <a:r>
              <a:rPr lang="en-US"/>
              <a:t>Survival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13971" y="4294753"/>
            <a:ext cx="4829101" cy="2477521"/>
          </a:xfrm>
        </p:spPr>
        <p:txBody>
          <a:bodyPr vert="horz" lIns="91440" tIns="45720" rIns="91440" bIns="45720" rtlCol="0" anchor="t">
            <a:normAutofit fontScale="92500" lnSpcReduction="10000"/>
          </a:bodyPr>
          <a:lstStyle/>
          <a:p>
            <a:r>
              <a:rPr lang="en-US" dirty="0"/>
              <a:t>Kaplan-</a:t>
            </a:r>
            <a:r>
              <a:rPr lang="en-US" dirty="0" err="1"/>
              <a:t>meier</a:t>
            </a:r>
            <a:r>
              <a:rPr lang="en-US" dirty="0"/>
              <a:t> Curves</a:t>
            </a:r>
          </a:p>
          <a:p>
            <a:pPr marL="457200" indent="-457200">
              <a:buFont typeface="Calibri" panose="020F0502020204030204" pitchFamily="34" charset="0"/>
              <a:buAutoNum type="arabicPeriod"/>
            </a:pPr>
            <a:r>
              <a:rPr lang="en-US" dirty="0"/>
              <a:t>Log rank test </a:t>
            </a:r>
          </a:p>
          <a:p>
            <a:pPr marL="457200" indent="-457200">
              <a:buFont typeface="Calibri" panose="020F0502020204030204" pitchFamily="34" charset="0"/>
              <a:buAutoNum type="arabicPeriod"/>
            </a:pPr>
            <a:r>
              <a:rPr lang="en-US" dirty="0"/>
              <a:t>Cox proportional hazard models</a:t>
            </a:r>
          </a:p>
          <a:p>
            <a:pPr marL="457200" indent="-457200">
              <a:buFont typeface="+mj-lt"/>
              <a:buAutoNum type="arabicPeriod"/>
            </a:pPr>
            <a:r>
              <a:rPr lang="en-US" dirty="0"/>
              <a:t>Schoenfeld Residual test</a:t>
            </a:r>
          </a:p>
          <a:p>
            <a:pPr marL="457200" indent="-457200">
              <a:buFont typeface="+mj-lt"/>
              <a:buAutoNum type="arabicPeriod"/>
            </a:pP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8672"/>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0096C3B-EFB0-405F-9ED9-5CB9306A9FE0}"/>
              </a:ext>
            </a:extLst>
          </p:cNvPr>
          <p:cNvSpPr>
            <a:spLocks noGrp="1"/>
          </p:cNvSpPr>
          <p:nvPr>
            <p:ph type="sldNum" sz="quarter" idx="12"/>
          </p:nvPr>
        </p:nvSpPr>
        <p:spPr>
          <a:xfrm>
            <a:off x="11330971" y="6450012"/>
            <a:ext cx="780010" cy="365125"/>
          </a:xfrm>
        </p:spPr>
        <p:txBody>
          <a:bodyPr/>
          <a:lstStyle/>
          <a:p>
            <a:fld id="{3A98EE3D-8CD1-4C3F-BD1C-C98C9596463C}" type="slidenum">
              <a:rPr lang="en-US" sz="1400" b="1" dirty="0" smtClean="0">
                <a:solidFill>
                  <a:schemeClr val="tx1"/>
                </a:solidFill>
              </a:rPr>
              <a:pPr/>
              <a:t>28</a:t>
            </a:fld>
            <a:endParaRPr lang="en-US" sz="1400" b="1">
              <a:solidFill>
                <a:schemeClr val="tx1"/>
              </a:solidFill>
            </a:endParaRPr>
          </a:p>
        </p:txBody>
      </p:sp>
    </p:spTree>
    <p:extLst>
      <p:ext uri="{BB962C8B-B14F-4D97-AF65-F5344CB8AC3E}">
        <p14:creationId xmlns:p14="http://schemas.microsoft.com/office/powerpoint/2010/main" val="89591584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54FDF-18FD-4BBC-A355-0724E2F01DD3}"/>
              </a:ext>
            </a:extLst>
          </p:cNvPr>
          <p:cNvSpPr>
            <a:spLocks noGrp="1"/>
          </p:cNvSpPr>
          <p:nvPr>
            <p:ph type="title"/>
          </p:nvPr>
        </p:nvSpPr>
        <p:spPr>
          <a:xfrm>
            <a:off x="5172074" y="286603"/>
            <a:ext cx="5983605" cy="1450757"/>
          </a:xfrm>
        </p:spPr>
        <p:txBody>
          <a:bodyPr>
            <a:normAutofit/>
          </a:bodyPr>
          <a:lstStyle/>
          <a:p>
            <a:r>
              <a:rPr lang="en-IN"/>
              <a:t>Survival Analysis: Introduction</a:t>
            </a:r>
          </a:p>
        </p:txBody>
      </p:sp>
      <p:pic>
        <p:nvPicPr>
          <p:cNvPr id="5" name="Picture 4" descr="Illustration of people on a blockchain">
            <a:extLst>
              <a:ext uri="{FF2B5EF4-FFF2-40B4-BE49-F238E27FC236}">
                <a16:creationId xmlns:a16="http://schemas.microsoft.com/office/drawing/2014/main" id="{10D840DA-94AF-4BE5-955A-76263846BA84}"/>
              </a:ext>
            </a:extLst>
          </p:cNvPr>
          <p:cNvPicPr>
            <a:picLocks noChangeAspect="1"/>
          </p:cNvPicPr>
          <p:nvPr/>
        </p:nvPicPr>
        <p:blipFill rotWithShape="1">
          <a:blip r:embed="rId2"/>
          <a:srcRect l="25326" r="29237"/>
          <a:stretch/>
        </p:blipFill>
        <p:spPr>
          <a:xfrm>
            <a:off x="20" y="10"/>
            <a:ext cx="4580077" cy="6400784"/>
          </a:xfrm>
          <a:prstGeom prst="rect">
            <a:avLst/>
          </a:prstGeom>
        </p:spPr>
      </p:pic>
      <p:cxnSp>
        <p:nvCxnSpPr>
          <p:cNvPr id="1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EBC55E-F9AD-4B0E-AA12-CC3C46A2F5C0}"/>
              </a:ext>
            </a:extLst>
          </p:cNvPr>
          <p:cNvSpPr>
            <a:spLocks noGrp="1"/>
          </p:cNvSpPr>
          <p:nvPr>
            <p:ph idx="1"/>
          </p:nvPr>
        </p:nvSpPr>
        <p:spPr>
          <a:xfrm>
            <a:off x="5172074" y="2108201"/>
            <a:ext cx="5983606" cy="3760891"/>
          </a:xfrm>
        </p:spPr>
        <p:txBody>
          <a:bodyPr>
            <a:normAutofit/>
          </a:bodyPr>
          <a:lstStyle/>
          <a:p>
            <a:pPr>
              <a:lnSpc>
                <a:spcPct val="100000"/>
              </a:lnSpc>
              <a:buFont typeface="Arial" panose="020B0604020202020204" pitchFamily="34" charset="0"/>
              <a:buChar char="•"/>
            </a:pPr>
            <a:r>
              <a:rPr lang="en-IN"/>
              <a:t> Survival Analysis:</a:t>
            </a:r>
            <a:r>
              <a:rPr lang="en-US"/>
              <a:t> It is a modelling technique used to model time to an event i.e., it is used to determine how long it will take for an event to occur.</a:t>
            </a:r>
            <a:endParaRPr lang="en-IN"/>
          </a:p>
          <a:p>
            <a:pPr>
              <a:lnSpc>
                <a:spcPct val="100000"/>
              </a:lnSpc>
              <a:buFont typeface="Arial" panose="020B0604020202020204" pitchFamily="34" charset="0"/>
              <a:buChar char="•"/>
            </a:pPr>
            <a:r>
              <a:rPr lang="en-IN"/>
              <a:t> Survival analysis can be used to model events which will result in exclusion of the subject from consideration, events like death, end of employment with respect to an organization or first breakdown of a machine.</a:t>
            </a:r>
          </a:p>
          <a:p>
            <a:pPr>
              <a:lnSpc>
                <a:spcPct val="100000"/>
              </a:lnSpc>
              <a:buFont typeface="Arial" panose="020B0604020202020204" pitchFamily="34" charset="0"/>
              <a:buChar char="•"/>
            </a:pPr>
            <a:r>
              <a:rPr lang="en-IN"/>
              <a:t> Here we perform survival analysis using various tools like log-rank test, Kaplan Meier curves, Cox proportional hazard model and Schoenfeld Residual test.</a:t>
            </a:r>
            <a:endParaRPr lang="en-US"/>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9F2C08D4-13F9-482D-8E68-7D041E713B85}"/>
              </a:ext>
            </a:extLst>
          </p:cNvPr>
          <p:cNvSpPr>
            <a:spLocks noGrp="1"/>
          </p:cNvSpPr>
          <p:nvPr>
            <p:ph type="sldNum" sz="quarter" idx="12"/>
          </p:nvPr>
        </p:nvSpPr>
        <p:spPr/>
        <p:txBody>
          <a:bodyPr/>
          <a:lstStyle/>
          <a:p>
            <a:fld id="{3A98EE3D-8CD1-4C3F-BD1C-C98C9596463C}" type="slidenum">
              <a:rPr lang="en-US" sz="1400" b="1" dirty="0" smtClean="0"/>
              <a:pPr/>
              <a:t>29</a:t>
            </a:fld>
            <a:endParaRPr lang="en-US" sz="1400" b="1"/>
          </a:p>
        </p:txBody>
      </p:sp>
    </p:spTree>
    <p:extLst>
      <p:ext uri="{BB962C8B-B14F-4D97-AF65-F5344CB8AC3E}">
        <p14:creationId xmlns:p14="http://schemas.microsoft.com/office/powerpoint/2010/main" val="24990171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17673" y="639097"/>
            <a:ext cx="5225399" cy="3494791"/>
          </a:xfrm>
        </p:spPr>
        <p:txBody>
          <a:bodyPr>
            <a:normAutofit/>
          </a:bodyPr>
          <a:lstStyle/>
          <a:p>
            <a:r>
              <a:rPr lang="en-US"/>
              <a:t>Data </a:t>
            </a:r>
            <a:br>
              <a:rPr lang="en-US"/>
            </a:br>
            <a:r>
              <a:rPr lang="en-US"/>
              <a:t>Description</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6A59C56-4AF2-4F23-9313-36C1B123549F}"/>
              </a:ext>
            </a:extLst>
          </p:cNvPr>
          <p:cNvSpPr>
            <a:spLocks noGrp="1"/>
          </p:cNvSpPr>
          <p:nvPr>
            <p:ph type="sldNum" sz="quarter" idx="12"/>
          </p:nvPr>
        </p:nvSpPr>
        <p:spPr/>
        <p:txBody>
          <a:bodyPr/>
          <a:lstStyle/>
          <a:p>
            <a:fld id="{3A98EE3D-8CD1-4C3F-BD1C-C98C9596463C}" type="slidenum">
              <a:rPr lang="en-US" smtClean="0"/>
              <a:pPr/>
              <a:t>3</a:t>
            </a:fld>
            <a:endParaRPr lang="en-US"/>
          </a:p>
        </p:txBody>
      </p:sp>
      <p:sp>
        <p:nvSpPr>
          <p:cNvPr id="5" name="Slide Number Placeholder 5">
            <a:extLst>
              <a:ext uri="{FF2B5EF4-FFF2-40B4-BE49-F238E27FC236}">
                <a16:creationId xmlns:a16="http://schemas.microsoft.com/office/drawing/2014/main" id="{6B2AE7F0-5AA4-40BB-BCE3-3EA829471D42}"/>
              </a:ext>
            </a:extLst>
          </p:cNvPr>
          <p:cNvSpPr txBox="1">
            <a:spLocks/>
          </p:cNvSpPr>
          <p:nvPr/>
        </p:nvSpPr>
        <p:spPr>
          <a:xfrm>
            <a:off x="11145982" y="6599238"/>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cap="all">
                <a:solidFill>
                  <a:schemeClr val="bg1"/>
                </a:solidFill>
                <a:latin typeface="Speak Pro"/>
              </a:rPr>
              <a:t>1</a:t>
            </a:r>
            <a:endParaRPr lang="en-US" b="1">
              <a:solidFill>
                <a:schemeClr val="bg1"/>
              </a:solidFill>
            </a:endParaRPr>
          </a:p>
        </p:txBody>
      </p:sp>
      <p:sp>
        <p:nvSpPr>
          <p:cNvPr id="9" name="Slide Number Placeholder 5">
            <a:extLst>
              <a:ext uri="{FF2B5EF4-FFF2-40B4-BE49-F238E27FC236}">
                <a16:creationId xmlns:a16="http://schemas.microsoft.com/office/drawing/2014/main" id="{59F0B93B-CE22-483F-89FA-6EC607AA8F5C}"/>
              </a:ext>
            </a:extLst>
          </p:cNvPr>
          <p:cNvSpPr txBox="1">
            <a:spLocks/>
          </p:cNvSpPr>
          <p:nvPr/>
        </p:nvSpPr>
        <p:spPr>
          <a:xfrm>
            <a:off x="11247582" y="6446838"/>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cap="all">
                <a:solidFill>
                  <a:schemeClr val="tx1"/>
                </a:solidFill>
              </a:rPr>
              <a:t>3</a:t>
            </a:r>
          </a:p>
        </p:txBody>
      </p:sp>
    </p:spTree>
    <p:extLst>
      <p:ext uri="{BB962C8B-B14F-4D97-AF65-F5344CB8AC3E}">
        <p14:creationId xmlns:p14="http://schemas.microsoft.com/office/powerpoint/2010/main" val="1750015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320F9-A69F-4961-B3E3-944D7467E48C}"/>
              </a:ext>
            </a:extLst>
          </p:cNvPr>
          <p:cNvSpPr>
            <a:spLocks noGrp="1"/>
          </p:cNvSpPr>
          <p:nvPr>
            <p:ph type="title"/>
          </p:nvPr>
        </p:nvSpPr>
        <p:spPr>
          <a:xfrm>
            <a:off x="642257" y="634946"/>
            <a:ext cx="3690257" cy="1450757"/>
          </a:xfrm>
        </p:spPr>
        <p:txBody>
          <a:bodyPr>
            <a:normAutofit/>
          </a:bodyPr>
          <a:lstStyle/>
          <a:p>
            <a:r>
              <a:rPr lang="en-IN" sz="3900"/>
              <a:t>Survival Analysis: Introduction</a:t>
            </a:r>
          </a:p>
        </p:txBody>
      </p:sp>
      <p:cxnSp>
        <p:nvCxnSpPr>
          <p:cNvPr id="37" name="Straight Connector 35">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87C766-C480-40AA-9F01-BA4B452BB12B}"/>
                  </a:ext>
                </a:extLst>
              </p:cNvPr>
              <p:cNvSpPr>
                <a:spLocks noGrp="1"/>
              </p:cNvSpPr>
              <p:nvPr>
                <p:ph idx="1"/>
              </p:nvPr>
            </p:nvSpPr>
            <p:spPr>
              <a:xfrm>
                <a:off x="642257" y="2407436"/>
                <a:ext cx="3690257" cy="3461658"/>
              </a:xfrm>
            </p:spPr>
            <p:txBody>
              <a:bodyPr>
                <a:normAutofit/>
              </a:bodyPr>
              <a:lstStyle/>
              <a:p>
                <a:pPr>
                  <a:lnSpc>
                    <a:spcPct val="100000"/>
                  </a:lnSpc>
                  <a:buFont typeface="Arial" panose="020B0604020202020204" pitchFamily="34" charset="0"/>
                  <a:buChar char="•"/>
                </a:pPr>
                <a:r>
                  <a:rPr lang="en-IN" sz="1700"/>
                  <a:t> Survival Function: </a:t>
                </a:r>
                <a:r>
                  <a:rPr lang="en-US" sz="1700"/>
                  <a:t>A function which determines if a subject (in the sample) is going to survive beyond the specified time or not. If S is the survival function, then S(t) is the probability that a unit will survive beyond time t.</a:t>
                </a:r>
              </a:p>
              <a:p>
                <a:pPr>
                  <a:lnSpc>
                    <a:spcPct val="100000"/>
                  </a:lnSpc>
                  <a:buFont typeface="Arial" panose="020B0604020202020204" pitchFamily="34" charset="0"/>
                  <a:buChar char="•"/>
                </a:pPr>
                <a:r>
                  <a:rPr lang="en-US" sz="1700"/>
                  <a:t> Suppose the random variable </a:t>
                </a:r>
                <a14:m>
                  <m:oMath xmlns:m="http://schemas.openxmlformats.org/officeDocument/2006/math">
                    <m:r>
                      <a:rPr lang="en-IN" sz="1700" b="0" i="1">
                        <a:latin typeface="Cambria Math" panose="02040503050406030204" pitchFamily="18" charset="0"/>
                      </a:rPr>
                      <m:t>𝑇</m:t>
                    </m:r>
                  </m:oMath>
                </a14:m>
                <a:r>
                  <a:rPr lang="en-IN" sz="1700"/>
                  <a:t> represents the lifetime of a subject before the event occurs, let </a:t>
                </a:r>
                <a14:m>
                  <m:oMath xmlns:m="http://schemas.openxmlformats.org/officeDocument/2006/math">
                    <m:r>
                      <a:rPr lang="en-IN" sz="1700" b="0" i="1">
                        <a:latin typeface="Cambria Math" panose="02040503050406030204" pitchFamily="18" charset="0"/>
                      </a:rPr>
                      <m:t>𝐹</m:t>
                    </m:r>
                  </m:oMath>
                </a14:m>
                <a:r>
                  <a:rPr lang="en-IN" sz="1700"/>
                  <a:t> be the cumulative distribution function of </a:t>
                </a:r>
                <a14:m>
                  <m:oMath xmlns:m="http://schemas.openxmlformats.org/officeDocument/2006/math">
                    <m:r>
                      <a:rPr lang="en-IN" sz="1700" b="0" i="1">
                        <a:latin typeface="Cambria Math" panose="02040503050406030204" pitchFamily="18" charset="0"/>
                      </a:rPr>
                      <m:t>𝑇</m:t>
                    </m:r>
                  </m:oMath>
                </a14:m>
                <a:r>
                  <a:rPr lang="en-IN" sz="1700"/>
                  <a:t>.</a:t>
                </a:r>
              </a:p>
              <a:p>
                <a:pPr>
                  <a:lnSpc>
                    <a:spcPct val="100000"/>
                  </a:lnSpc>
                  <a:buFont typeface="Arial" panose="020B0604020202020204" pitchFamily="34" charset="0"/>
                  <a:buChar char="•"/>
                </a:pPr>
                <a:r>
                  <a:rPr lang="en-IN" sz="1700"/>
                  <a:t> Then, </a:t>
                </a:r>
                <a14:m>
                  <m:oMath xmlns:m="http://schemas.openxmlformats.org/officeDocument/2006/math">
                    <m:r>
                      <a:rPr lang="en-IN" sz="1700" b="0" i="1">
                        <a:latin typeface="Cambria Math" panose="02040503050406030204" pitchFamily="18" charset="0"/>
                      </a:rPr>
                      <m:t>𝑆</m:t>
                    </m:r>
                    <m:d>
                      <m:dPr>
                        <m:ctrlPr>
                          <a:rPr lang="en-IN" sz="1700" b="0" i="1">
                            <a:latin typeface="Cambria Math" panose="02040503050406030204" pitchFamily="18" charset="0"/>
                          </a:rPr>
                        </m:ctrlPr>
                      </m:dPr>
                      <m:e>
                        <m:r>
                          <a:rPr lang="en-IN" sz="1700" b="0" i="1">
                            <a:latin typeface="Cambria Math" panose="02040503050406030204" pitchFamily="18" charset="0"/>
                          </a:rPr>
                          <m:t>𝑡</m:t>
                        </m:r>
                      </m:e>
                    </m:d>
                    <m:r>
                      <a:rPr lang="en-IN" sz="1700" b="0" i="1">
                        <a:latin typeface="Cambria Math" panose="02040503050406030204" pitchFamily="18" charset="0"/>
                      </a:rPr>
                      <m:t>=</m:t>
                    </m:r>
                    <m:r>
                      <a:rPr lang="en-IN" sz="1700" b="0" i="1">
                        <a:latin typeface="Cambria Math" panose="02040503050406030204" pitchFamily="18" charset="0"/>
                      </a:rPr>
                      <m:t>𝑃</m:t>
                    </m:r>
                    <m:d>
                      <m:dPr>
                        <m:ctrlPr>
                          <a:rPr lang="en-IN" sz="1700" b="0" i="1">
                            <a:latin typeface="Cambria Math" panose="02040503050406030204" pitchFamily="18" charset="0"/>
                          </a:rPr>
                        </m:ctrlPr>
                      </m:dPr>
                      <m:e>
                        <m:r>
                          <a:rPr lang="en-IN" sz="1700" b="0" i="1">
                            <a:latin typeface="Cambria Math" panose="02040503050406030204" pitchFamily="18" charset="0"/>
                          </a:rPr>
                          <m:t>𝑇</m:t>
                        </m:r>
                        <m:r>
                          <a:rPr lang="en-IN" sz="1700" b="0" i="1">
                            <a:latin typeface="Cambria Math" panose="02040503050406030204" pitchFamily="18" charset="0"/>
                          </a:rPr>
                          <m:t>&gt;</m:t>
                        </m:r>
                        <m:r>
                          <a:rPr lang="en-IN" sz="1700" b="0" i="1">
                            <a:latin typeface="Cambria Math" panose="02040503050406030204" pitchFamily="18" charset="0"/>
                          </a:rPr>
                          <m:t>𝑡</m:t>
                        </m:r>
                      </m:e>
                    </m:d>
                    <m:r>
                      <a:rPr lang="en-IN" sz="1700" b="0" i="1">
                        <a:latin typeface="Cambria Math" panose="02040503050406030204" pitchFamily="18" charset="0"/>
                      </a:rPr>
                      <m:t>=1 −</m:t>
                    </m:r>
                    <m:r>
                      <a:rPr lang="en-IN" sz="1700" b="0" i="1">
                        <a:latin typeface="Cambria Math" panose="02040503050406030204" pitchFamily="18" charset="0"/>
                      </a:rPr>
                      <m:t>𝐹</m:t>
                    </m:r>
                    <m:r>
                      <a:rPr lang="en-IN" sz="1700" b="0" i="1">
                        <a:latin typeface="Cambria Math" panose="02040503050406030204" pitchFamily="18" charset="0"/>
                      </a:rPr>
                      <m:t>(</m:t>
                    </m:r>
                    <m:r>
                      <a:rPr lang="en-IN" sz="1700" b="0" i="1">
                        <a:latin typeface="Cambria Math" panose="02040503050406030204" pitchFamily="18" charset="0"/>
                      </a:rPr>
                      <m:t>𝑡</m:t>
                    </m:r>
                    <m:r>
                      <a:rPr lang="en-IN" sz="1700" b="0" i="1">
                        <a:latin typeface="Cambria Math" panose="02040503050406030204" pitchFamily="18" charset="0"/>
                      </a:rPr>
                      <m:t>)</m:t>
                    </m:r>
                  </m:oMath>
                </a14:m>
                <a:endParaRPr lang="en-IN" sz="1700"/>
              </a:p>
            </p:txBody>
          </p:sp>
        </mc:Choice>
        <mc:Fallback xmlns="">
          <p:sp>
            <p:nvSpPr>
              <p:cNvPr id="3" name="Content Placeholder 2">
                <a:extLst>
                  <a:ext uri="{FF2B5EF4-FFF2-40B4-BE49-F238E27FC236}">
                    <a16:creationId xmlns:a16="http://schemas.microsoft.com/office/drawing/2014/main" id="{9B87C766-C480-40AA-9F01-BA4B452BB12B}"/>
                  </a:ext>
                </a:extLst>
              </p:cNvPr>
              <p:cNvSpPr>
                <a:spLocks noGrp="1" noRot="1" noChangeAspect="1" noMove="1" noResize="1" noEditPoints="1" noAdjustHandles="1" noChangeArrowheads="1" noChangeShapeType="1" noTextEdit="1"/>
              </p:cNvSpPr>
              <p:nvPr>
                <p:ph idx="1"/>
              </p:nvPr>
            </p:nvSpPr>
            <p:spPr>
              <a:xfrm>
                <a:off x="642257" y="2407436"/>
                <a:ext cx="3690257" cy="3461658"/>
              </a:xfrm>
              <a:blipFill>
                <a:blip r:embed="rId2"/>
                <a:stretch>
                  <a:fillRect l="-3300" t="-704" r="-4455"/>
                </a:stretch>
              </a:blipFill>
            </p:spPr>
            <p:txBody>
              <a:bodyPr/>
              <a:lstStyle/>
              <a:p>
                <a:r>
                  <a:rPr lang="en-US">
                    <a:noFill/>
                  </a:rPr>
                  <a:t> </a:t>
                </a:r>
              </a:p>
            </p:txBody>
          </p:sp>
        </mc:Fallback>
      </mc:AlternateContent>
      <p:pic>
        <p:nvPicPr>
          <p:cNvPr id="4" name="Picture 4" descr="A picture containing text, book&#10;&#10;Description automatically generated">
            <a:extLst>
              <a:ext uri="{FF2B5EF4-FFF2-40B4-BE49-F238E27FC236}">
                <a16:creationId xmlns:a16="http://schemas.microsoft.com/office/drawing/2014/main" id="{1447074F-3F03-4BF2-9DFB-68626DCC4913}"/>
              </a:ext>
            </a:extLst>
          </p:cNvPr>
          <p:cNvPicPr>
            <a:picLocks noChangeAspect="1"/>
          </p:cNvPicPr>
          <p:nvPr/>
        </p:nvPicPr>
        <p:blipFill rotWithShape="1">
          <a:blip r:embed="rId3"/>
          <a:srcRect l="499" r="1009" b="-2"/>
          <a:stretch/>
        </p:blipFill>
        <p:spPr>
          <a:xfrm>
            <a:off x="4648201" y="640081"/>
            <a:ext cx="6815856" cy="5314406"/>
          </a:xfrm>
          <a:prstGeom prst="rect">
            <a:avLst/>
          </a:prstGeom>
        </p:spPr>
      </p:pic>
      <p:sp>
        <p:nvSpPr>
          <p:cNvPr id="39" name="Rectangle 3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F372EDAA-3EC4-4634-8AA1-F601D76B4669}"/>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30</a:t>
            </a:fld>
            <a:endParaRPr lang="en-US" sz="1400" b="1">
              <a:solidFill>
                <a:schemeClr val="bg1"/>
              </a:solidFill>
            </a:endParaRPr>
          </a:p>
        </p:txBody>
      </p:sp>
    </p:spTree>
    <p:extLst>
      <p:ext uri="{BB962C8B-B14F-4D97-AF65-F5344CB8AC3E}">
        <p14:creationId xmlns:p14="http://schemas.microsoft.com/office/powerpoint/2010/main" val="5901812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F62503-9D51-449D-9F23-02E0727D9EE0}"/>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Survival Analysis: Kaplan Meier Curves</a:t>
            </a:r>
          </a:p>
        </p:txBody>
      </p:sp>
      <p:graphicFrame>
        <p:nvGraphicFramePr>
          <p:cNvPr id="5" name="Content Placeholder 2">
            <a:extLst>
              <a:ext uri="{FF2B5EF4-FFF2-40B4-BE49-F238E27FC236}">
                <a16:creationId xmlns:a16="http://schemas.microsoft.com/office/drawing/2014/main" id="{24E3B8A2-B46D-4167-B743-233C73AB5EB8}"/>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3580D615-65F1-47F9-BF8A-357606F54190}"/>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31</a:t>
            </a:fld>
            <a:endParaRPr lang="en-US" sz="1400" b="1">
              <a:solidFill>
                <a:schemeClr val="tx1"/>
              </a:solidFill>
            </a:endParaRPr>
          </a:p>
        </p:txBody>
      </p:sp>
    </p:spTree>
    <p:extLst>
      <p:ext uri="{BB962C8B-B14F-4D97-AF65-F5344CB8AC3E}">
        <p14:creationId xmlns:p14="http://schemas.microsoft.com/office/powerpoint/2010/main" val="146667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EC63E6CB-644A-4705-8C42-DBFDA4FFBBEC}"/>
                                            </p:graphicEl>
                                          </p:spTgt>
                                        </p:tgtEl>
                                        <p:attrNameLst>
                                          <p:attrName>style.visibility</p:attrName>
                                        </p:attrNameLst>
                                      </p:cBhvr>
                                      <p:to>
                                        <p:strVal val="visible"/>
                                      </p:to>
                                    </p:set>
                                    <p:animEffect transition="in" filter="randombar(horizontal)">
                                      <p:cBhvr>
                                        <p:cTn id="7" dur="500"/>
                                        <p:tgtEl>
                                          <p:spTgt spid="5">
                                            <p:graphicEl>
                                              <a:dgm id="{EC63E6CB-644A-4705-8C42-DBFDA4FFBBE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graphicEl>
                                              <a:dgm id="{643CBA43-B820-4052-AC66-BF1D00D4DB70}"/>
                                            </p:graphicEl>
                                          </p:spTgt>
                                        </p:tgtEl>
                                        <p:attrNameLst>
                                          <p:attrName>style.visibility</p:attrName>
                                        </p:attrNameLst>
                                      </p:cBhvr>
                                      <p:to>
                                        <p:strVal val="visible"/>
                                      </p:to>
                                    </p:set>
                                    <p:animEffect transition="in" filter="randombar(horizontal)">
                                      <p:cBhvr>
                                        <p:cTn id="12" dur="500"/>
                                        <p:tgtEl>
                                          <p:spTgt spid="5">
                                            <p:graphicEl>
                                              <a:dgm id="{643CBA43-B820-4052-AC66-BF1D00D4DB7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graphicEl>
                                              <a:dgm id="{C9C09C1D-7043-4D32-A9C4-13B6A53661F2}"/>
                                            </p:graphicEl>
                                          </p:spTgt>
                                        </p:tgtEl>
                                        <p:attrNameLst>
                                          <p:attrName>style.visibility</p:attrName>
                                        </p:attrNameLst>
                                      </p:cBhvr>
                                      <p:to>
                                        <p:strVal val="visible"/>
                                      </p:to>
                                    </p:set>
                                    <p:animEffect transition="in" filter="randombar(horizontal)">
                                      <p:cBhvr>
                                        <p:cTn id="17" dur="500"/>
                                        <p:tgtEl>
                                          <p:spTgt spid="5">
                                            <p:graphicEl>
                                              <a:dgm id="{C9C09C1D-7043-4D32-A9C4-13B6A53661F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B5A63-3E69-4C4E-8062-22A57656A05A}"/>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rPr>
              <a:t>Survival Analysis: Kaplan Meier Curves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B0B18-1025-45F9-9B8A-9D6D8F16A29B}"/>
                  </a:ext>
                </a:extLst>
              </p:cNvPr>
              <p:cNvSpPr>
                <a:spLocks noGrp="1"/>
              </p:cNvSpPr>
              <p:nvPr>
                <p:ph idx="1"/>
              </p:nvPr>
            </p:nvSpPr>
            <p:spPr>
              <a:xfrm>
                <a:off x="1096963" y="2675694"/>
                <a:ext cx="10058400" cy="3193294"/>
              </a:xfrm>
            </p:spPr>
            <p:txBody>
              <a:bodyPr>
                <a:normAutofit fontScale="92500" lnSpcReduction="10000"/>
              </a:bodyPr>
              <a:lstStyle/>
              <a:p>
                <a:pPr>
                  <a:buFont typeface="Arial" panose="020B0604020202020204" pitchFamily="34" charset="0"/>
                  <a:buChar char="•"/>
                </a:pPr>
                <a:r>
                  <a:rPr lang="en-US" sz="1900"/>
                  <a:t>The Kaplan-Meier curve is a plot of the probability of surviving at a certain time. </a:t>
                </a:r>
              </a:p>
              <a:p>
                <a:pPr>
                  <a:spcBef>
                    <a:spcPts val="830"/>
                  </a:spcBef>
                  <a:spcAft>
                    <a:spcPts val="830"/>
                  </a:spcAft>
                  <a:buFont typeface="Arial" panose="020B0604020202020204" pitchFamily="34" charset="0"/>
                  <a:buChar char="•"/>
                </a:pPr>
                <a:r>
                  <a:rPr lang="en-IN" sz="1900">
                    <a:effectLst/>
                    <a:ea typeface="Times New Roman" panose="02020603050405020304" pitchFamily="18" charset="0"/>
                  </a:rPr>
                  <a:t>The survival probability at any given time </a:t>
                </a:r>
                <a14:m>
                  <m:oMath xmlns:m="http://schemas.openxmlformats.org/officeDocument/2006/math">
                    <m:r>
                      <a:rPr lang="en-IN" sz="1900" b="0" i="1" smtClean="0">
                        <a:effectLst/>
                        <a:latin typeface="Cambria Math" panose="02040503050406030204" pitchFamily="18" charset="0"/>
                        <a:ea typeface="Times New Roman" panose="02020603050405020304" pitchFamily="18" charset="0"/>
                      </a:rPr>
                      <m:t>𝑡</m:t>
                    </m:r>
                  </m:oMath>
                </a14:m>
                <a:r>
                  <a:rPr lang="en-IN" sz="1900">
                    <a:effectLst/>
                    <a:ea typeface="Times New Roman" panose="02020603050405020304" pitchFamily="18" charset="0"/>
                  </a:rPr>
                  <a:t> is calculated as</a:t>
                </a:r>
                <a:r>
                  <a:rPr lang="en-IN" sz="1900">
                    <a:effectLst/>
                    <a:latin typeface="Times New Roman" panose="02020603050405020304" pitchFamily="18" charset="0"/>
                    <a:ea typeface="Times New Roman" panose="02020603050405020304" pitchFamily="18" charset="0"/>
                  </a:rPr>
                  <a:t>:</a:t>
                </a:r>
                <a:endParaRPr lang="en-IN" sz="1900">
                  <a:effectLst/>
                  <a:latin typeface="Calibri" panose="020F0502020204030204" pitchFamily="34" charset="0"/>
                  <a:ea typeface="Calibri" panose="020F0502020204030204" pitchFamily="34" charset="0"/>
                </a:endParaRPr>
              </a:p>
              <a:p>
                <a:pPr>
                  <a:spcBef>
                    <a:spcPts val="830"/>
                  </a:spcBef>
                  <a:spcAft>
                    <a:spcPts val="830"/>
                  </a:spcAft>
                </a:pPr>
                <a14:m>
                  <m:oMath xmlns:m="http://schemas.openxmlformats.org/officeDocument/2006/math">
                    <m:sSub>
                      <m:sSubPr>
                        <m:ctrlPr>
                          <a:rPr lang="en-IN" sz="19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9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𝑁𝑜</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𝑠𝑢𝑏𝑗𝑒𝑐𝑡𝑠</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𝑟𝑖𝑠𝑘</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𝑁𝑜</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𝑠𝑢𝑏𝑗𝑒𝑐𝑡𝑠</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𝑤h𝑜</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𝑑𝑖𝑒𝑑</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𝑏𝑒𝑡𝑤𝑒𝑒𝑛</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900">
                            <a:effectLst/>
                            <a:latin typeface="Cambria Math" panose="02040503050406030204" pitchFamily="18" charset="0"/>
                            <a:ea typeface="Times New Roman" panose="02020603050405020304" pitchFamily="18" charset="0"/>
                            <a:cs typeface="Times New Roman" panose="02020603050405020304" pitchFamily="18" charset="0"/>
                          </a:rPr>
                          <m:t>Δt</m:t>
                        </m:r>
                      </m:num>
                      <m:den>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𝑁𝑜</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𝑠𝑢𝑏𝑗𝑒𝑐𝑡𝑠</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𝑟𝑖𝑠𝑘</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900" i="1">
                            <a:effectLst/>
                            <a:latin typeface="Cambria Math" panose="02040503050406030204" pitchFamily="18" charset="0"/>
                            <a:ea typeface="Times New Roman" panose="02020603050405020304" pitchFamily="18" charset="0"/>
                            <a:cs typeface="Times New Roman" panose="02020603050405020304" pitchFamily="18" charset="0"/>
                          </a:rPr>
                          <m:t>𝑡</m:t>
                        </m:r>
                      </m:den>
                    </m:f>
                  </m:oMath>
                </a14:m>
                <a:r>
                  <a:rPr lang="en-IN" sz="1900">
                    <a:effectLst/>
                    <a:ea typeface="Calibri" panose="020F0502020204030204" pitchFamily="34" charset="0"/>
                  </a:rPr>
                  <a:t>, for a fixed </a:t>
                </a:r>
                <a14:m>
                  <m:oMath xmlns:m="http://schemas.openxmlformats.org/officeDocument/2006/math">
                    <m:r>
                      <a:rPr lang="en-IN" sz="1900" i="1" smtClean="0">
                        <a:effectLst/>
                        <a:latin typeface="Cambria Math" panose="02040503050406030204" pitchFamily="18" charset="0"/>
                        <a:ea typeface="Cambria Math" panose="02040503050406030204" pitchFamily="18" charset="0"/>
                      </a:rPr>
                      <m:t>∆</m:t>
                    </m:r>
                    <m:r>
                      <a:rPr lang="en-IN" sz="1900" b="0" i="1" smtClean="0">
                        <a:effectLst/>
                        <a:latin typeface="Cambria Math" panose="02040503050406030204" pitchFamily="18" charset="0"/>
                        <a:ea typeface="Cambria Math" panose="02040503050406030204" pitchFamily="18" charset="0"/>
                      </a:rPr>
                      <m:t>𝑡</m:t>
                    </m:r>
                  </m:oMath>
                </a14:m>
                <a:r>
                  <a:rPr lang="en-IN" sz="1900">
                    <a:effectLst/>
                    <a:ea typeface="Calibri" panose="020F0502020204030204" pitchFamily="34" charset="0"/>
                  </a:rPr>
                  <a:t>, which equal to 1 day in this study.</a:t>
                </a:r>
              </a:p>
              <a:p>
                <a:pPr marL="0" indent="0">
                  <a:buNone/>
                </a:pPr>
                <a:r>
                  <a:rPr lang="en-IN" sz="1900"/>
                  <a:t>Here, we have replaced the event by death according to the study. The subjects that have died (gone through the event) or those who have dropped out of study are not considered at risk in further study i.e., the censored observations are considered in the study until they become censored and not in the further study.</a:t>
                </a:r>
              </a:p>
            </p:txBody>
          </p:sp>
        </mc:Choice>
        <mc:Fallback xmlns="">
          <p:sp>
            <p:nvSpPr>
              <p:cNvPr id="3" name="Content Placeholder 2">
                <a:extLst>
                  <a:ext uri="{FF2B5EF4-FFF2-40B4-BE49-F238E27FC236}">
                    <a16:creationId xmlns:a16="http://schemas.microsoft.com/office/drawing/2014/main" id="{A0AB0B18-1025-45F9-9B8A-9D6D8F16A29B}"/>
                  </a:ext>
                </a:extLst>
              </p:cNvPr>
              <p:cNvSpPr>
                <a:spLocks noGrp="1" noRot="1" noChangeAspect="1" noMove="1" noResize="1" noEditPoints="1" noAdjustHandles="1" noChangeArrowheads="1" noChangeShapeType="1" noTextEdit="1"/>
              </p:cNvSpPr>
              <p:nvPr>
                <p:ph idx="1"/>
              </p:nvPr>
            </p:nvSpPr>
            <p:spPr>
              <a:xfrm>
                <a:off x="1096963" y="2675694"/>
                <a:ext cx="10058400" cy="3193294"/>
              </a:xfrm>
              <a:blipFill>
                <a:blip r:embed="rId2"/>
                <a:stretch>
                  <a:fillRect l="-1455" t="-114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815162F7-50ED-481A-9B4B-7BE2660FE892}"/>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32</a:t>
            </a:fld>
            <a:endParaRPr lang="en-US" sz="1400" b="1">
              <a:solidFill>
                <a:schemeClr val="bg1"/>
              </a:solidFill>
            </a:endParaRPr>
          </a:p>
        </p:txBody>
      </p:sp>
    </p:spTree>
    <p:extLst>
      <p:ext uri="{BB962C8B-B14F-4D97-AF65-F5344CB8AC3E}">
        <p14:creationId xmlns:p14="http://schemas.microsoft.com/office/powerpoint/2010/main" val="36218025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25F7-3D4A-4B65-9116-56A037FD302F}"/>
              </a:ext>
            </a:extLst>
          </p:cNvPr>
          <p:cNvSpPr>
            <a:spLocks noGrp="1"/>
          </p:cNvSpPr>
          <p:nvPr>
            <p:ph type="title"/>
          </p:nvPr>
        </p:nvSpPr>
        <p:spPr>
          <a:xfrm>
            <a:off x="643466" y="786383"/>
            <a:ext cx="3517567" cy="1490652"/>
          </a:xfrm>
        </p:spPr>
        <p:txBody>
          <a:bodyPr>
            <a:normAutofit fontScale="90000"/>
          </a:bodyPr>
          <a:lstStyle/>
          <a:p>
            <a:r>
              <a:rPr lang="en-IN"/>
              <a:t>Kaplan Meier Curves of OS with respect to Malnutrition</a:t>
            </a:r>
          </a:p>
        </p:txBody>
      </p:sp>
      <p:pic>
        <p:nvPicPr>
          <p:cNvPr id="6" name="Content Placeholder 5">
            <a:extLst>
              <a:ext uri="{FF2B5EF4-FFF2-40B4-BE49-F238E27FC236}">
                <a16:creationId xmlns:a16="http://schemas.microsoft.com/office/drawing/2014/main" id="{71CA24DF-2E6F-467C-8533-22EE37C31BD3}"/>
              </a:ext>
            </a:extLst>
          </p:cNvPr>
          <p:cNvPicPr>
            <a:picLocks noGrp="1" noChangeAspect="1"/>
          </p:cNvPicPr>
          <p:nvPr>
            <p:ph idx="1"/>
          </p:nvPr>
        </p:nvPicPr>
        <p:blipFill>
          <a:blip r:embed="rId2"/>
          <a:stretch>
            <a:fillRect/>
          </a:stretch>
        </p:blipFill>
        <p:spPr>
          <a:xfrm>
            <a:off x="5459413" y="1181405"/>
            <a:ext cx="5927725" cy="4557102"/>
          </a:xfrm>
        </p:spPr>
      </p:pic>
      <p:sp>
        <p:nvSpPr>
          <p:cNvPr id="4" name="Text Placeholder 3">
            <a:extLst>
              <a:ext uri="{FF2B5EF4-FFF2-40B4-BE49-F238E27FC236}">
                <a16:creationId xmlns:a16="http://schemas.microsoft.com/office/drawing/2014/main" id="{57CCFE43-06E3-4259-A98A-FFEEFD183BA8}"/>
              </a:ext>
            </a:extLst>
          </p:cNvPr>
          <p:cNvSpPr>
            <a:spLocks noGrp="1"/>
          </p:cNvSpPr>
          <p:nvPr>
            <p:ph type="body" sz="half" idx="2"/>
          </p:nvPr>
        </p:nvSpPr>
        <p:spPr>
          <a:xfrm>
            <a:off x="643465" y="2366682"/>
            <a:ext cx="3517567" cy="4093112"/>
          </a:xfrm>
        </p:spPr>
        <p:txBody>
          <a:bodyPr>
            <a:normAutofit fontScale="85000" lnSpcReduction="10000"/>
          </a:bodyPr>
          <a:lstStyle/>
          <a:p>
            <a:pPr marL="285750" indent="-285750">
              <a:buFont typeface="Arial" panose="020B0604020202020204" pitchFamily="34" charset="0"/>
              <a:buChar char="•"/>
            </a:pPr>
            <a:r>
              <a:rPr lang="en-IN"/>
              <a:t>The plot to the right shows two different curves which correspond to separate subsets of the sample data. The ‘blue’ curve corresponds to subjects with risk of malnutrition and the ‘red’ corresponding to subjects with no risk.</a:t>
            </a:r>
          </a:p>
          <a:p>
            <a:pPr marL="285750" indent="-285750">
              <a:buFont typeface="Arial" panose="020B0604020202020204" pitchFamily="34" charset="0"/>
              <a:buChar char="•"/>
            </a:pPr>
            <a:r>
              <a:rPr lang="en-IN"/>
              <a:t>Generally, the Kaplan Meier curves are used to compare survival probabilities for different groups of subjects based on some characteristics related to the study.</a:t>
            </a:r>
          </a:p>
          <a:p>
            <a:pPr marL="285750" indent="-285750">
              <a:buFont typeface="Arial" panose="020B0604020202020204" pitchFamily="34" charset="0"/>
              <a:buChar char="•"/>
            </a:pPr>
            <a:r>
              <a:rPr lang="en-IN"/>
              <a:t>The p-value is calculated using log rank test, which will be discussed next.</a:t>
            </a:r>
          </a:p>
          <a:p>
            <a:pPr marL="285750" indent="-285750">
              <a:buFont typeface="Arial" panose="020B0604020202020204" pitchFamily="34" charset="0"/>
              <a:buChar char="•"/>
            </a:pPr>
            <a:endParaRPr lang="en-IN"/>
          </a:p>
        </p:txBody>
      </p:sp>
      <p:sp>
        <p:nvSpPr>
          <p:cNvPr id="5" name="Slide Number Placeholder 4">
            <a:extLst>
              <a:ext uri="{FF2B5EF4-FFF2-40B4-BE49-F238E27FC236}">
                <a16:creationId xmlns:a16="http://schemas.microsoft.com/office/drawing/2014/main" id="{1629475C-628A-487C-B147-EF47FA8A97E0}"/>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33</a:t>
            </a:fld>
            <a:endParaRPr lang="en-US" sz="1400" b="1">
              <a:solidFill>
                <a:schemeClr val="tx1"/>
              </a:solidFill>
            </a:endParaRPr>
          </a:p>
        </p:txBody>
      </p:sp>
    </p:spTree>
    <p:extLst>
      <p:ext uri="{BB962C8B-B14F-4D97-AF65-F5344CB8AC3E}">
        <p14:creationId xmlns:p14="http://schemas.microsoft.com/office/powerpoint/2010/main" val="3803047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3D497-A76B-40C1-AF53-7C5D747FA644}"/>
              </a:ext>
            </a:extLst>
          </p:cNvPr>
          <p:cNvSpPr>
            <a:spLocks noGrp="1"/>
          </p:cNvSpPr>
          <p:nvPr>
            <p:ph type="title"/>
          </p:nvPr>
        </p:nvSpPr>
        <p:spPr>
          <a:xfrm>
            <a:off x="858749" y="963997"/>
            <a:ext cx="3787457" cy="4938361"/>
          </a:xfrm>
        </p:spPr>
        <p:txBody>
          <a:bodyPr anchor="ctr">
            <a:normAutofit/>
          </a:bodyPr>
          <a:lstStyle/>
          <a:p>
            <a:r>
              <a:rPr lang="en-IN"/>
              <a:t>Survival Analysis: Log rank test</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F6DEF7-17F1-4069-A85A-8AE9862E5459}"/>
                  </a:ext>
                </a:extLst>
              </p:cNvPr>
              <p:cNvSpPr>
                <a:spLocks noGrp="1"/>
              </p:cNvSpPr>
              <p:nvPr>
                <p:ph idx="1"/>
              </p:nvPr>
            </p:nvSpPr>
            <p:spPr>
              <a:xfrm>
                <a:off x="5301798" y="963507"/>
                <a:ext cx="5968181" cy="4938851"/>
              </a:xfrm>
            </p:spPr>
            <p:txBody>
              <a:bodyPr anchor="ctr">
                <a:normAutofit fontScale="77500" lnSpcReduction="20000"/>
              </a:bodyPr>
              <a:lstStyle/>
              <a:p>
                <a:pPr>
                  <a:lnSpc>
                    <a:spcPct val="100000"/>
                  </a:lnSpc>
                  <a:buSzPct val="150000"/>
                  <a:buFont typeface="Arial" panose="020B0604020202020204" pitchFamily="34" charset="0"/>
                  <a:buChar char="•"/>
                </a:pPr>
                <a:r>
                  <a:rPr lang="en-IN" sz="1900"/>
                  <a:t> </a:t>
                </a:r>
                <a:r>
                  <a:rPr lang="en-IN" sz="2600"/>
                  <a:t>Log rank test is a hypothesis testing method used for performing survival analysis and drawing out conclusions on survival of a subject with respect to covariates.</a:t>
                </a:r>
              </a:p>
              <a:p>
                <a:pPr>
                  <a:lnSpc>
                    <a:spcPct val="100000"/>
                  </a:lnSpc>
                  <a:buFont typeface="Arial" panose="020B0604020202020204" pitchFamily="34" charset="0"/>
                  <a:buChar char="•"/>
                </a:pPr>
                <a:r>
                  <a:rPr lang="en-IN" sz="2600"/>
                  <a:t> Log rank test considers censored observations until they are censored and not in the further study.</a:t>
                </a:r>
              </a:p>
              <a:p>
                <a:pPr>
                  <a:lnSpc>
                    <a:spcPct val="100000"/>
                  </a:lnSpc>
                  <a:buFont typeface="Arial" panose="020B0604020202020204" pitchFamily="34" charset="0"/>
                  <a:buChar char="•"/>
                </a:pPr>
                <a:r>
                  <a:rPr lang="en-IN" sz="2600"/>
                  <a:t>Consider two groups from the sample data, let       </a:t>
                </a:r>
                <a14:m>
                  <m:oMath xmlns:m="http://schemas.openxmlformats.org/officeDocument/2006/math">
                    <m:sSub>
                      <m:sSubPr>
                        <m:ctrlPr>
                          <a:rPr lang="en-IN" sz="2600" i="1" smtClean="0">
                            <a:latin typeface="Cambria Math" panose="02040503050406030204" pitchFamily="18" charset="0"/>
                          </a:rPr>
                        </m:ctrlPr>
                      </m:sSubPr>
                      <m:e>
                        <m:r>
                          <a:rPr lang="en-IN" sz="2600" b="0" i="1" smtClean="0">
                            <a:latin typeface="Cambria Math" panose="02040503050406030204" pitchFamily="18" charset="0"/>
                          </a:rPr>
                          <m:t>𝑆</m:t>
                        </m:r>
                      </m:e>
                      <m:sub>
                        <m:r>
                          <a:rPr lang="en-IN" sz="2600" b="0" i="1" smtClean="0">
                            <a:latin typeface="Cambria Math" panose="02040503050406030204" pitchFamily="18" charset="0"/>
                          </a:rPr>
                          <m:t>(</m:t>
                        </m:r>
                        <m:r>
                          <a:rPr lang="en-IN" sz="2600" b="0" i="1" smtClean="0">
                            <a:latin typeface="Cambria Math" panose="02040503050406030204" pitchFamily="18" charset="0"/>
                          </a:rPr>
                          <m:t>𝑖</m:t>
                        </m:r>
                        <m:r>
                          <a:rPr lang="en-IN" sz="2600" b="0" i="1" smtClean="0">
                            <a:latin typeface="Cambria Math" panose="02040503050406030204" pitchFamily="18" charset="0"/>
                          </a:rPr>
                          <m:t>,   </m:t>
                        </m:r>
                        <m:r>
                          <a:rPr lang="en-IN" sz="2600" b="0" i="1" smtClean="0">
                            <a:latin typeface="Cambria Math" panose="02040503050406030204" pitchFamily="18" charset="0"/>
                          </a:rPr>
                          <m:t>𝑡</m:t>
                        </m:r>
                        <m:r>
                          <a:rPr lang="en-IN" sz="2600" b="0" i="1" smtClean="0">
                            <a:latin typeface="Cambria Math" panose="02040503050406030204" pitchFamily="18" charset="0"/>
                          </a:rPr>
                          <m:t>)</m:t>
                        </m:r>
                      </m:sub>
                    </m:sSub>
                  </m:oMath>
                </a14:m>
                <a:r>
                  <a:rPr lang="en-IN" sz="2600"/>
                  <a:t> denote the survival probability at time t for the </a:t>
                </a:r>
                <a14:m>
                  <m:oMath xmlns:m="http://schemas.openxmlformats.org/officeDocument/2006/math">
                    <m:sSup>
                      <m:sSupPr>
                        <m:ctrlPr>
                          <a:rPr lang="en-IN" sz="2600" i="1" smtClean="0">
                            <a:latin typeface="Cambria Math" panose="02040503050406030204" pitchFamily="18" charset="0"/>
                          </a:rPr>
                        </m:ctrlPr>
                      </m:sSupPr>
                      <m:e>
                        <m:r>
                          <a:rPr lang="en-IN" sz="2600" b="0" i="1" smtClean="0">
                            <a:latin typeface="Cambria Math" panose="02040503050406030204" pitchFamily="18" charset="0"/>
                          </a:rPr>
                          <m:t>𝑖</m:t>
                        </m:r>
                      </m:e>
                      <m:sup>
                        <m:r>
                          <a:rPr lang="en-IN" sz="2600" b="0" i="1" smtClean="0">
                            <a:latin typeface="Cambria Math" panose="02040503050406030204" pitchFamily="18" charset="0"/>
                          </a:rPr>
                          <m:t>𝑡h</m:t>
                        </m:r>
                      </m:sup>
                    </m:sSup>
                  </m:oMath>
                </a14:m>
                <a:r>
                  <a:rPr lang="en-IN" sz="2600"/>
                  <a:t> group, </a:t>
                </a:r>
                <a14:m>
                  <m:oMath xmlns:m="http://schemas.openxmlformats.org/officeDocument/2006/math">
                    <m:r>
                      <a:rPr lang="en-IN" sz="2600" b="0" i="1" smtClean="0">
                        <a:latin typeface="Cambria Math" panose="02040503050406030204" pitchFamily="18" charset="0"/>
                      </a:rPr>
                      <m:t>𝑖</m:t>
                    </m:r>
                    <m:r>
                      <a:rPr lang="en-IN" sz="2600" b="0" i="1" smtClean="0">
                        <a:latin typeface="Cambria Math" panose="02040503050406030204" pitchFamily="18" charset="0"/>
                      </a:rPr>
                      <m:t>=1,  2</m:t>
                    </m:r>
                  </m:oMath>
                </a14:m>
                <a:r>
                  <a:rPr lang="en-IN" sz="2600"/>
                  <a:t>.</a:t>
                </a:r>
              </a:p>
              <a:p>
                <a:pPr>
                  <a:lnSpc>
                    <a:spcPct val="100000"/>
                  </a:lnSpc>
                  <a:buFont typeface="Arial" panose="020B0604020202020204" pitchFamily="34" charset="0"/>
                  <a:buChar char="•"/>
                </a:pPr>
                <a:r>
                  <a:rPr lang="en-IN" sz="2600"/>
                  <a:t> Now we will state the null, alternative hypotheses, test statistic, and the rejection region for the log rank test.</a:t>
                </a:r>
              </a:p>
            </p:txBody>
          </p:sp>
        </mc:Choice>
        <mc:Fallback xmlns="">
          <p:sp>
            <p:nvSpPr>
              <p:cNvPr id="3" name="Content Placeholder 2">
                <a:extLst>
                  <a:ext uri="{FF2B5EF4-FFF2-40B4-BE49-F238E27FC236}">
                    <a16:creationId xmlns:a16="http://schemas.microsoft.com/office/drawing/2014/main" id="{4AF6DEF7-17F1-4069-A85A-8AE9862E5459}"/>
                  </a:ext>
                </a:extLst>
              </p:cNvPr>
              <p:cNvSpPr>
                <a:spLocks noGrp="1" noRot="1" noChangeAspect="1" noMove="1" noResize="1" noEditPoints="1" noAdjustHandles="1" noChangeArrowheads="1" noChangeShapeType="1" noTextEdit="1"/>
              </p:cNvSpPr>
              <p:nvPr>
                <p:ph idx="1"/>
              </p:nvPr>
            </p:nvSpPr>
            <p:spPr>
              <a:xfrm>
                <a:off x="5301798" y="963507"/>
                <a:ext cx="5968181" cy="4938851"/>
              </a:xfrm>
              <a:blipFill>
                <a:blip r:embed="rId2"/>
                <a:stretch>
                  <a:fillRect l="-2758" r="-33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1B64748-F1BB-470E-8A32-BE588475BDB6}"/>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34</a:t>
            </a:fld>
            <a:endParaRPr lang="en-US" sz="1400" b="1">
              <a:solidFill>
                <a:schemeClr val="tx1"/>
              </a:solidFill>
            </a:endParaRPr>
          </a:p>
        </p:txBody>
      </p:sp>
    </p:spTree>
    <p:extLst>
      <p:ext uri="{BB962C8B-B14F-4D97-AF65-F5344CB8AC3E}">
        <p14:creationId xmlns:p14="http://schemas.microsoft.com/office/powerpoint/2010/main" val="1800971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0E9CA6-1826-4132-80B7-761F5E424452}"/>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rPr>
              <a:t>Survival Analysis: Log rank test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9D0E0E-50A5-4718-B867-7B1E2100552D}"/>
                  </a:ext>
                </a:extLst>
              </p:cNvPr>
              <p:cNvSpPr>
                <a:spLocks noGrp="1"/>
              </p:cNvSpPr>
              <p:nvPr>
                <p:ph idx="1"/>
              </p:nvPr>
            </p:nvSpPr>
            <p:spPr>
              <a:xfrm>
                <a:off x="1096963" y="2675694"/>
                <a:ext cx="10058400" cy="3193294"/>
              </a:xfrm>
            </p:spPr>
            <p:txBody>
              <a:bodyPr>
                <a:normAutofit/>
              </a:bodyPr>
              <a:lstStyle/>
              <a:p>
                <a:pPr>
                  <a:buFont typeface="Arial" panose="020B0604020202020204" pitchFamily="34" charset="0"/>
                  <a:buChar char="•"/>
                </a:pPr>
                <a:r>
                  <a:rPr lang="en-IN"/>
                  <a:t>Hypothesis -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0</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(2,   </m:t>
                        </m:r>
                        <m:r>
                          <a:rPr lang="en-IN" b="0" i="1" smtClean="0">
                            <a:latin typeface="Cambria Math" panose="02040503050406030204" pitchFamily="18" charset="0"/>
                          </a:rPr>
                          <m:t>𝑡</m:t>
                        </m:r>
                        <m:r>
                          <a:rPr lang="en-IN" b="0" i="1" smtClean="0">
                            <a:latin typeface="Cambria Math" panose="02040503050406030204" pitchFamily="18" charset="0"/>
                          </a:rPr>
                          <m:t>)</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𝐻</m:t>
                        </m:r>
                      </m:e>
                      <m:sub>
                        <m:r>
                          <a:rPr lang="en-IN" b="0" i="1" smtClean="0">
                            <a:latin typeface="Cambria Math" panose="02040503050406030204" pitchFamily="18" charset="0"/>
                          </a:rPr>
                          <m:t>𝑎</m:t>
                        </m:r>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(1,   </m:t>
                        </m:r>
                        <m:r>
                          <a:rPr lang="en-IN" i="1">
                            <a:latin typeface="Cambria Math" panose="02040503050406030204" pitchFamily="18" charset="0"/>
                          </a:rPr>
                          <m:t>𝑡</m:t>
                        </m:r>
                        <m:r>
                          <a:rPr lang="en-IN" i="1">
                            <a:latin typeface="Cambria Math" panose="02040503050406030204" pitchFamily="18" charset="0"/>
                          </a:rPr>
                          <m:t>)</m:t>
                        </m:r>
                      </m:sub>
                    </m:sSub>
                    <m:r>
                      <a:rPr lang="en-IN" i="1" smtClean="0">
                        <a:latin typeface="Cambria Math" panose="02040503050406030204" pitchFamily="18" charset="0"/>
                        <a:ea typeface="Cambria Math" panose="02040503050406030204" pitchFamily="18" charset="0"/>
                      </a:rPr>
                      <m:t>≠</m:t>
                    </m:r>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(2,   </m:t>
                        </m:r>
                        <m:r>
                          <a:rPr lang="en-IN" i="1">
                            <a:latin typeface="Cambria Math" panose="02040503050406030204" pitchFamily="18" charset="0"/>
                          </a:rPr>
                          <m:t>𝑡</m:t>
                        </m:r>
                        <m:r>
                          <a:rPr lang="en-IN" i="1">
                            <a:latin typeface="Cambria Math" panose="02040503050406030204" pitchFamily="18" charset="0"/>
                          </a:rPr>
                          <m:t>)</m:t>
                        </m:r>
                      </m:sub>
                    </m:sSub>
                  </m:oMath>
                </a14:m>
                <a:endParaRPr lang="en-IN"/>
              </a:p>
              <a:p>
                <a:pPr>
                  <a:buFont typeface="Arial" panose="020B0604020202020204" pitchFamily="34" charset="0"/>
                  <a:buChar char="•"/>
                </a:pPr>
                <a:r>
                  <a:rPr lang="en-IN"/>
                  <a:t> Test Statistic - </a:t>
                </a:r>
                <a14:m>
                  <m:oMath xmlns:m="http://schemas.openxmlformats.org/officeDocument/2006/math">
                    <m:sSup>
                      <m:sSupPr>
                        <m:ctrlPr>
                          <a:rPr lang="en-IN"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IN" i="1">
                            <a:effectLst/>
                            <a:latin typeface="Cambria Math" panose="02040503050406030204" pitchFamily="18" charset="0"/>
                            <a:ea typeface="Calibri" panose="020F0502020204030204" pitchFamily="34" charset="0"/>
                            <a:cs typeface="Times New Roman" panose="02020603050405020304" pitchFamily="18" charset="0"/>
                          </a:rPr>
                          <m:t>𝜒</m:t>
                        </m:r>
                      </m:e>
                      <m:sup>
                        <m:r>
                          <a:rPr lang="en-IN"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IN" i="1">
                                    <a:effectLst/>
                                    <a:latin typeface="Cambria Math" panose="02040503050406030204" pitchFamily="18" charset="0"/>
                                    <a:ea typeface="Calibri" panose="020F0502020204030204" pitchFamily="34" charset="0"/>
                                    <a:cs typeface="Times New Roman" panose="02020603050405020304" pitchFamily="18" charset="0"/>
                                  </a:rPr>
                                </m:ctrlPr>
                              </m:dPr>
                              <m:e>
                                <m:nary>
                                  <m:naryPr>
                                    <m:chr m:val="∑"/>
                                    <m:limLoc m:val="undOvr"/>
                                    <m:grow m:val="on"/>
                                    <m:supHide m:val="on"/>
                                    <m:ctrlPr>
                                      <a:rPr lang="en-IN"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up/>
                                  <m:e>
                                    <m:d>
                                      <m:dPr>
                                        <m:ctrlPr>
                                          <a:rPr lang="en-IN"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i="1">
                                                <a:effectLst/>
                                                <a:latin typeface="Cambria Math" panose="02040503050406030204" pitchFamily="18" charset="0"/>
                                                <a:ea typeface="Calibri" panose="020F0502020204030204" pitchFamily="34" charset="0"/>
                                                <a:cs typeface="Times New Roman" panose="02020603050405020304" pitchFamily="18" charset="0"/>
                                              </a:rPr>
                                              <m:t>1</m:t>
                                            </m:r>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1</m:t>
                                            </m:r>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ⅆ</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num>
                                          <m:den>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den>
                                        </m:f>
                                      </m:e>
                                    </m:d>
                                  </m:e>
                                </m:nary>
                              </m:e>
                            </m:d>
                          </m:e>
                          <m:sup>
                            <m:r>
                              <a:rPr lang="en-IN" i="1">
                                <a:effectLst/>
                                <a:latin typeface="Cambria Math" panose="02040503050406030204" pitchFamily="18" charset="0"/>
                                <a:ea typeface="Calibri" panose="020F0502020204030204" pitchFamily="34" charset="0"/>
                                <a:cs typeface="Times New Roman" panose="02020603050405020304" pitchFamily="18" charset="0"/>
                              </a:rPr>
                              <m:t>2</m:t>
                            </m:r>
                          </m:sup>
                        </m:sSup>
                      </m:num>
                      <m:den>
                        <m:nary>
                          <m:naryPr>
                            <m:chr m:val="∑"/>
                            <m:limLoc m:val="undOvr"/>
                            <m:grow m:val="on"/>
                            <m:supHide m:val="on"/>
                            <m:ctrlPr>
                              <a:rPr lang="en-IN"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up/>
                          <m:e>
                            <m:f>
                              <m:fPr>
                                <m:ctrlPr>
                                  <a:rPr lang="en-IN"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1</m:t>
                                    </m:r>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2</m:t>
                                    </m:r>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ⅆ</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d>
                                  <m:dPr>
                                    <m:ctrlPr>
                                      <a:rPr lang="en-IN"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ⅆ</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e>
                                </m:d>
                              </m:num>
                              <m:den>
                                <m:sSubSup>
                                  <m:sSubSup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i="1">
                                        <a:effectLst/>
                                        <a:latin typeface="Cambria Math" panose="02040503050406030204" pitchFamily="18" charset="0"/>
                                        <a:ea typeface="Calibri" panose="020F0502020204030204" pitchFamily="34" charset="0"/>
                                        <a:cs typeface="Times New Roman" panose="02020603050405020304" pitchFamily="18" charset="0"/>
                                      </a:rPr>
                                      <m:t>2</m:t>
                                    </m:r>
                                  </m:sup>
                                </m:sSubSup>
                                <m:d>
                                  <m:dPr>
                                    <m:ctrlPr>
                                      <a:rPr lang="en-IN"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−1</m:t>
                                    </m:r>
                                  </m:e>
                                </m:d>
                              </m:den>
                            </m:f>
                          </m:e>
                        </m:nary>
                      </m:den>
                    </m:f>
                  </m:oMath>
                </a14:m>
                <a:r>
                  <a:rPr lang="en-IN">
                    <a:effectLst/>
                    <a:ea typeface="Calibri" panose="020F0502020204030204" pitchFamily="34" charset="0"/>
                  </a:rPr>
                  <a:t>, </a:t>
                </a:r>
                <a14:m>
                  <m:oMath xmlns:m="http://schemas.openxmlformats.org/officeDocument/2006/math">
                    <m:sSub>
                      <m:sSubPr>
                        <m:ctrlPr>
                          <a:rPr lang="en-IN" i="1" smtClean="0">
                            <a:effectLst/>
                            <a:latin typeface="Cambria Math" panose="02040503050406030204" pitchFamily="18" charset="0"/>
                          </a:rPr>
                        </m:ctrlPr>
                      </m:sSubPr>
                      <m:e>
                        <m:r>
                          <a:rPr lang="en-IN" b="0" i="1" smtClean="0">
                            <a:effectLst/>
                            <a:latin typeface="Cambria Math" panose="02040503050406030204" pitchFamily="18" charset="0"/>
                          </a:rPr>
                          <m:t>𝑑</m:t>
                        </m:r>
                      </m:e>
                      <m:sub>
                        <m:r>
                          <a:rPr lang="en-IN" b="0" i="1" smtClean="0">
                            <a:effectLst/>
                            <a:latin typeface="Cambria Math" panose="02040503050406030204" pitchFamily="18" charset="0"/>
                          </a:rPr>
                          <m:t>𝑖𝑡</m:t>
                        </m:r>
                      </m:sub>
                    </m:sSub>
                  </m:oMath>
                </a14:m>
                <a:r>
                  <a:rPr lang="en-IN">
                    <a:effectLst/>
                    <a:ea typeface="Calibri" panose="020F0502020204030204" pitchFamily="34" charset="0"/>
                  </a:rPr>
                  <a:t> = Number of events observed at time </a:t>
                </a:r>
                <a14:m>
                  <m:oMath xmlns:m="http://schemas.openxmlformats.org/officeDocument/2006/math">
                    <m:r>
                      <a:rPr lang="en-IN" b="0" i="1" smtClean="0">
                        <a:effectLst/>
                        <a:latin typeface="Cambria Math" panose="02040503050406030204" pitchFamily="18" charset="0"/>
                        <a:ea typeface="Calibri" panose="020F0502020204030204" pitchFamily="34" charset="0"/>
                      </a:rPr>
                      <m:t>𝑡</m:t>
                    </m:r>
                  </m:oMath>
                </a14:m>
                <a:r>
                  <a:rPr lang="en-IN">
                    <a:effectLst/>
                    <a:ea typeface="Calibri" panose="020F0502020204030204" pitchFamily="34" charset="0"/>
                  </a:rPr>
                  <a:t> in group </a:t>
                </a:r>
                <a14:m>
                  <m:oMath xmlns:m="http://schemas.openxmlformats.org/officeDocument/2006/math">
                    <m:r>
                      <a:rPr lang="en-IN" b="0" i="1" smtClean="0">
                        <a:effectLst/>
                        <a:latin typeface="Cambria Math" panose="02040503050406030204" pitchFamily="18" charset="0"/>
                        <a:ea typeface="Calibri" panose="020F0502020204030204" pitchFamily="34" charset="0"/>
                      </a:rPr>
                      <m:t>𝑖</m:t>
                    </m:r>
                  </m:oMath>
                </a14:m>
                <a:r>
                  <a:rPr lang="en-IN">
                    <a:effectLst/>
                    <a:ea typeface="Calibri" panose="020F0502020204030204" pitchFamily="34" charset="0"/>
                  </a:rPr>
                  <a:t>. </a:t>
                </a:r>
                <a14:m>
                  <m:oMath xmlns:m="http://schemas.openxmlformats.org/officeDocument/2006/math">
                    <m:sSub>
                      <m:sSubPr>
                        <m:ctrlPr>
                          <a:rPr lang="en-IN"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𝑖𝑡</m:t>
                        </m:r>
                      </m:sub>
                    </m:sSub>
                  </m:oMath>
                </a14:m>
                <a:r>
                  <a:rPr lang="en-IN">
                    <a:ea typeface="Calibri" panose="020F0502020204030204" pitchFamily="34" charset="0"/>
                  </a:rPr>
                  <a:t> = Number of subjects at risk at time </a:t>
                </a:r>
                <a14:m>
                  <m:oMath xmlns:m="http://schemas.openxmlformats.org/officeDocument/2006/math">
                    <m:r>
                      <a:rPr lang="en-IN" i="1">
                        <a:latin typeface="Cambria Math" panose="02040503050406030204" pitchFamily="18" charset="0"/>
                        <a:ea typeface="Calibri" panose="020F0502020204030204" pitchFamily="34" charset="0"/>
                      </a:rPr>
                      <m:t>𝑡</m:t>
                    </m:r>
                  </m:oMath>
                </a14:m>
                <a:r>
                  <a:rPr lang="en-IN">
                    <a:ea typeface="Calibri" panose="020F0502020204030204" pitchFamily="34" charset="0"/>
                  </a:rPr>
                  <a:t> in group </a:t>
                </a:r>
                <a14:m>
                  <m:oMath xmlns:m="http://schemas.openxmlformats.org/officeDocument/2006/math">
                    <m:r>
                      <a:rPr lang="en-IN" i="1">
                        <a:latin typeface="Cambria Math" panose="02040503050406030204" pitchFamily="18" charset="0"/>
                        <a:ea typeface="Calibri" panose="020F0502020204030204" pitchFamily="34" charset="0"/>
                      </a:rPr>
                      <m:t>𝑖</m:t>
                    </m:r>
                  </m:oMath>
                </a14:m>
                <a:r>
                  <a:rPr lang="en-IN">
                    <a:effectLst/>
                    <a:ea typeface="Calibri" panose="020F0502020204030204" pitchFamily="34"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𝑡</m:t>
                        </m:r>
                      </m:sub>
                    </m:sSub>
                  </m:oMath>
                </a14:m>
                <a:r>
                  <a:rPr lang="en-IN">
                    <a:ea typeface="Calibri" panose="020F0502020204030204" pitchFamily="34" charset="0"/>
                  </a:rPr>
                  <a:t> = Number of events observed at time </a:t>
                </a:r>
                <a14:m>
                  <m:oMath xmlns:m="http://schemas.openxmlformats.org/officeDocument/2006/math">
                    <m:r>
                      <a:rPr lang="en-IN" i="1">
                        <a:latin typeface="Cambria Math" panose="02040503050406030204" pitchFamily="18" charset="0"/>
                        <a:ea typeface="Calibri" panose="020F0502020204030204" pitchFamily="34" charset="0"/>
                      </a:rPr>
                      <m:t>𝑡</m:t>
                    </m:r>
                  </m:oMath>
                </a14:m>
                <a:r>
                  <a:rPr lang="en-IN">
                    <a:effectLst/>
                    <a:ea typeface="Calibri" panose="020F0502020204030204" pitchFamily="34" charset="0"/>
                  </a:rPr>
                  <a:t>, </a:t>
                </a:r>
                <a14:m>
                  <m:oMath xmlns:m="http://schemas.openxmlformats.org/officeDocument/2006/math">
                    <m:sSub>
                      <m:sSubPr>
                        <m:ctrlPr>
                          <a:rPr lang="en-IN" i="1">
                            <a:latin typeface="Cambria Math" panose="02040503050406030204" pitchFamily="18" charset="0"/>
                          </a:rPr>
                        </m:ctrlPr>
                      </m:sSubPr>
                      <m:e>
                        <m:r>
                          <a:rPr lang="en-IN" b="0" i="1" smtClean="0">
                            <a:latin typeface="Cambria Math" panose="02040503050406030204" pitchFamily="18" charset="0"/>
                          </a:rPr>
                          <m:t>𝑟</m:t>
                        </m:r>
                      </m:e>
                      <m:sub>
                        <m:r>
                          <a:rPr lang="en-IN" i="1">
                            <a:latin typeface="Cambria Math" panose="02040503050406030204" pitchFamily="18" charset="0"/>
                          </a:rPr>
                          <m:t>𝑡</m:t>
                        </m:r>
                      </m:sub>
                    </m:sSub>
                  </m:oMath>
                </a14:m>
                <a:r>
                  <a:rPr lang="en-IN">
                    <a:ea typeface="Calibri" panose="020F0502020204030204" pitchFamily="34" charset="0"/>
                  </a:rPr>
                  <a:t> = Number of subjects at risk at time </a:t>
                </a:r>
                <a14:m>
                  <m:oMath xmlns:m="http://schemas.openxmlformats.org/officeDocument/2006/math">
                    <m:r>
                      <a:rPr lang="en-IN" i="1">
                        <a:latin typeface="Cambria Math" panose="02040503050406030204" pitchFamily="18" charset="0"/>
                        <a:ea typeface="Calibri" panose="020F0502020204030204" pitchFamily="34" charset="0"/>
                      </a:rPr>
                      <m:t>𝑡</m:t>
                    </m:r>
                  </m:oMath>
                </a14:m>
                <a:r>
                  <a:rPr lang="en-IN">
                    <a:effectLst/>
                    <a:ea typeface="Calibri" panose="020F0502020204030204" pitchFamily="34" charset="0"/>
                  </a:rPr>
                  <a:t>.</a:t>
                </a:r>
              </a:p>
              <a:p>
                <a:pPr>
                  <a:buFont typeface="Arial" panose="020B0604020202020204" pitchFamily="34" charset="0"/>
                  <a:buChar char="•"/>
                </a:pPr>
                <a:r>
                  <a:rPr lang="en-IN">
                    <a:ea typeface="Calibri" panose="020F0502020204030204" pitchFamily="34" charset="0"/>
                  </a:rPr>
                  <a:t>Rejection region -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𝜒</m:t>
                        </m:r>
                      </m:e>
                      <m:sup>
                        <m:r>
                          <a:rPr lang="en-IN" b="0" i="1" smtClean="0">
                            <a:latin typeface="Cambria Math" panose="02040503050406030204" pitchFamily="18" charset="0"/>
                          </a:rPr>
                          <m:t>2</m:t>
                        </m:r>
                      </m:sup>
                    </m:sSup>
                    <m:r>
                      <a:rPr lang="en-IN" b="0" i="1" smtClean="0">
                        <a:latin typeface="Cambria Math" panose="02040503050406030204" pitchFamily="18" charset="0"/>
                      </a:rPr>
                      <m:t>&gt;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𝜒</m:t>
                        </m:r>
                      </m:e>
                      <m:sub>
                        <m:r>
                          <a:rPr lang="en-IN" b="0" i="1" smtClean="0">
                            <a:latin typeface="Cambria Math" panose="02040503050406030204" pitchFamily="18" charset="0"/>
                          </a:rPr>
                          <m:t>𝛼</m:t>
                        </m:r>
                      </m:sub>
                      <m:sup>
                        <m:r>
                          <a:rPr lang="en-IN" b="0" i="1" smtClean="0">
                            <a:latin typeface="Cambria Math" panose="02040503050406030204" pitchFamily="18" charset="0"/>
                          </a:rPr>
                          <m:t>2</m:t>
                        </m:r>
                      </m:sup>
                    </m:sSubSup>
                  </m:oMath>
                </a14:m>
                <a:r>
                  <a:rPr lang="en-IN">
                    <a:effectLst/>
                    <a:ea typeface="Calibri" panose="020F0502020204030204" pitchFamily="34" charset="0"/>
                  </a:rPr>
                  <a:t>, where chi-square has 1 degree of freedom.</a:t>
                </a:r>
                <a:endParaRPr lang="en-IN">
                  <a:effectLst/>
                  <a:latin typeface="Calibri" panose="020F0502020204030204" pitchFamily="34" charset="0"/>
                  <a:ea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E9D0E0E-50A5-4718-B867-7B1E2100552D}"/>
                  </a:ext>
                </a:extLst>
              </p:cNvPr>
              <p:cNvSpPr>
                <a:spLocks noGrp="1" noRot="1" noChangeAspect="1" noMove="1" noResize="1" noEditPoints="1" noAdjustHandles="1" noChangeArrowheads="1" noChangeShapeType="1" noTextEdit="1"/>
              </p:cNvSpPr>
              <p:nvPr>
                <p:ph idx="1"/>
              </p:nvPr>
            </p:nvSpPr>
            <p:spPr>
              <a:xfrm>
                <a:off x="1096963" y="2675694"/>
                <a:ext cx="10058400" cy="3193294"/>
              </a:xfrm>
              <a:blipFill>
                <a:blip r:embed="rId2"/>
                <a:stretch>
                  <a:fillRect l="-1455" r="-727"/>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A33F0388-647F-486A-802E-FA5A40754EED}"/>
              </a:ext>
            </a:extLst>
          </p:cNvPr>
          <p:cNvSpPr>
            <a:spLocks noGrp="1"/>
          </p:cNvSpPr>
          <p:nvPr>
            <p:ph type="sldNum" sz="quarter" idx="12"/>
          </p:nvPr>
        </p:nvSpPr>
        <p:spPr/>
        <p:txBody>
          <a:bodyPr/>
          <a:lstStyle/>
          <a:p>
            <a:fld id="{3A98EE3D-8CD1-4C3F-BD1C-C98C9596463C}" type="slidenum">
              <a:rPr lang="en-US" sz="1400" b="1" dirty="0" smtClean="0"/>
              <a:pPr/>
              <a:t>35</a:t>
            </a:fld>
            <a:endParaRPr lang="en-US" sz="1400" b="1"/>
          </a:p>
        </p:txBody>
      </p:sp>
    </p:spTree>
    <p:extLst>
      <p:ext uri="{BB962C8B-B14F-4D97-AF65-F5344CB8AC3E}">
        <p14:creationId xmlns:p14="http://schemas.microsoft.com/office/powerpoint/2010/main" val="35417994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C4CF6F-5859-4889-A7A2-25A58147CA69}"/>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Survival Analysis: Cox Proportional Hazard Model</a:t>
            </a:r>
          </a:p>
        </p:txBody>
      </p:sp>
      <p:sp>
        <p:nvSpPr>
          <p:cNvPr id="3" name="Content Placeholder 2">
            <a:extLst>
              <a:ext uri="{FF2B5EF4-FFF2-40B4-BE49-F238E27FC236}">
                <a16:creationId xmlns:a16="http://schemas.microsoft.com/office/drawing/2014/main" id="{F43A43B0-15C7-4346-9BAE-8DC21223F4DA}"/>
              </a:ext>
            </a:extLst>
          </p:cNvPr>
          <p:cNvSpPr>
            <a:spLocks noGrp="1"/>
          </p:cNvSpPr>
          <p:nvPr>
            <p:ph idx="1"/>
          </p:nvPr>
        </p:nvSpPr>
        <p:spPr>
          <a:xfrm>
            <a:off x="5231958" y="605896"/>
            <a:ext cx="5923721" cy="5646208"/>
          </a:xfrm>
        </p:spPr>
        <p:txBody>
          <a:bodyPr anchor="ctr">
            <a:normAutofit lnSpcReduction="10000"/>
          </a:bodyPr>
          <a:lstStyle/>
          <a:p>
            <a:r>
              <a:rPr lang="en-IN" sz="2200"/>
              <a:t>Before defining Cox proportional hazard model, we need to define hazard, hazard rate, and hazard ratio.</a:t>
            </a:r>
          </a:p>
          <a:p>
            <a:pPr>
              <a:buFont typeface="Arial" panose="020B0604020202020204" pitchFamily="34" charset="0"/>
              <a:buChar char="•"/>
            </a:pPr>
            <a:r>
              <a:rPr lang="en-IN" sz="2200"/>
              <a:t> </a:t>
            </a:r>
            <a:r>
              <a:rPr lang="en-US" sz="2200" b="1" u="sng"/>
              <a:t>Hazard:</a:t>
            </a:r>
            <a:r>
              <a:rPr lang="en-US" sz="2200"/>
              <a:t> It is the probability of occurrence of the event in the next time interval, given that it has not occurred yet.</a:t>
            </a:r>
          </a:p>
          <a:p>
            <a:pPr>
              <a:buFont typeface="Arial" panose="020B0604020202020204" pitchFamily="34" charset="0"/>
              <a:buChar char="•"/>
            </a:pPr>
            <a:r>
              <a:rPr lang="en-US" sz="2200"/>
              <a:t> </a:t>
            </a:r>
            <a:r>
              <a:rPr lang="en-US" sz="2200" b="1" u="sng"/>
              <a:t>Hazard Rate:</a:t>
            </a:r>
            <a:r>
              <a:rPr lang="en-US" sz="2200"/>
              <a:t> It is the hazard divided by the length of the time interval. Hazard rate represents an instantaneous rate when we consider the length of the time interval to be very small compared to overall duration of the study.</a:t>
            </a:r>
          </a:p>
          <a:p>
            <a:pPr>
              <a:buFont typeface="Arial" panose="020B0604020202020204" pitchFamily="34" charset="0"/>
              <a:buChar char="•"/>
            </a:pPr>
            <a:r>
              <a:rPr lang="en-US" sz="2200"/>
              <a:t> </a:t>
            </a:r>
            <a:r>
              <a:rPr lang="en-US" sz="2200" b="1" u="sng"/>
              <a:t>Hazard Ratio:</a:t>
            </a:r>
            <a:r>
              <a:rPr lang="en-US" sz="2200"/>
              <a:t> It is an estimate of the ratio of the hazard rate of one group to the hazard rate of the other.</a:t>
            </a:r>
          </a:p>
          <a:p>
            <a:pPr>
              <a:buFont typeface="Arial" panose="020B0604020202020204" pitchFamily="34" charset="0"/>
              <a:buChar char="•"/>
            </a:pPr>
            <a:endParaRPr lang="en-IN" sz="2200"/>
          </a:p>
        </p:txBody>
      </p:sp>
      <p:sp>
        <p:nvSpPr>
          <p:cNvPr id="5" name="Slide Number Placeholder 4">
            <a:extLst>
              <a:ext uri="{FF2B5EF4-FFF2-40B4-BE49-F238E27FC236}">
                <a16:creationId xmlns:a16="http://schemas.microsoft.com/office/drawing/2014/main" id="{900573A0-22CA-4686-BD67-C85D271C9E1A}"/>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36</a:t>
            </a:fld>
            <a:endParaRPr lang="en-US" sz="1400" b="1">
              <a:solidFill>
                <a:schemeClr val="tx1"/>
              </a:solidFill>
            </a:endParaRPr>
          </a:p>
        </p:txBody>
      </p:sp>
    </p:spTree>
    <p:extLst>
      <p:ext uri="{BB962C8B-B14F-4D97-AF65-F5344CB8AC3E}">
        <p14:creationId xmlns:p14="http://schemas.microsoft.com/office/powerpoint/2010/main" val="25561324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79C1F4-68D9-4C69-90CD-FBFAEFE8123E}"/>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rPr>
              <a:t>Survival Analysis: Cox Proportional Hazard Models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4DB460-E21D-4B89-B395-7E635C78EDA4}"/>
                  </a:ext>
                </a:extLst>
              </p:cNvPr>
              <p:cNvSpPr>
                <a:spLocks noGrp="1"/>
              </p:cNvSpPr>
              <p:nvPr>
                <p:ph idx="1"/>
              </p:nvPr>
            </p:nvSpPr>
            <p:spPr>
              <a:xfrm>
                <a:off x="1096963" y="2675694"/>
                <a:ext cx="10058400" cy="3193294"/>
              </a:xfrm>
            </p:spPr>
            <p:txBody>
              <a:bodyPr>
                <a:normAutofit/>
              </a:bodyPr>
              <a:lstStyle/>
              <a:p>
                <a:pPr marL="0" indent="0">
                  <a:buNone/>
                </a:pPr>
                <a:r>
                  <a:rPr lang="en-IN" sz="1900"/>
                  <a:t>Following are the assumptions for a Cox proportional hazard model:</a:t>
                </a:r>
              </a:p>
              <a:p>
                <a:pPr>
                  <a:buFont typeface="Arial" panose="020B0604020202020204" pitchFamily="34" charset="0"/>
                  <a:buChar char="•"/>
                </a:pPr>
                <a:r>
                  <a:rPr lang="en-IN" sz="1900"/>
                  <a:t> The survival time for distinct subjects is independent.</a:t>
                </a:r>
              </a:p>
              <a:p>
                <a:pPr>
                  <a:buFont typeface="Arial" panose="020B0604020202020204" pitchFamily="34" charset="0"/>
                  <a:buChar char="•"/>
                </a:pPr>
                <a:r>
                  <a:rPr lang="en-IN" sz="1900"/>
                  <a:t> There is a linear relation between </a:t>
                </a:r>
                <a14:m>
                  <m:oMath xmlns:m="http://schemas.openxmlformats.org/officeDocument/2006/math">
                    <m:r>
                      <m:rPr>
                        <m:sty m:val="p"/>
                      </m:rPr>
                      <a:rPr lang="en-IN" sz="1900" b="0" i="0" smtClean="0">
                        <a:latin typeface="Cambria Math" panose="02040503050406030204" pitchFamily="18" charset="0"/>
                      </a:rPr>
                      <m:t>ln</m:t>
                    </m:r>
                    <m:r>
                      <a:rPr lang="en-IN" sz="1900" b="0" i="1" smtClean="0">
                        <a:latin typeface="Cambria Math" panose="02040503050406030204" pitchFamily="18" charset="0"/>
                      </a:rPr>
                      <m:t>⁡(</m:t>
                    </m:r>
                    <m:r>
                      <a:rPr lang="en-IN" sz="1900" b="0" i="1" smtClean="0">
                        <a:latin typeface="Cambria Math" panose="02040503050406030204" pitchFamily="18" charset="0"/>
                      </a:rPr>
                      <m:t>h</m:t>
                    </m:r>
                    <m:d>
                      <m:dPr>
                        <m:ctrlPr>
                          <a:rPr lang="en-IN" sz="1900" b="0" i="1" smtClean="0">
                            <a:latin typeface="Cambria Math" panose="02040503050406030204" pitchFamily="18" charset="0"/>
                          </a:rPr>
                        </m:ctrlPr>
                      </m:dPr>
                      <m:e>
                        <m:r>
                          <a:rPr lang="en-IN" sz="1900" b="0" i="1" smtClean="0">
                            <a:latin typeface="Cambria Math" panose="02040503050406030204" pitchFamily="18" charset="0"/>
                          </a:rPr>
                          <m:t>𝑡</m:t>
                        </m:r>
                      </m:e>
                    </m:d>
                    <m:r>
                      <a:rPr lang="en-IN" sz="1900" b="0" i="1" smtClean="0">
                        <a:latin typeface="Cambria Math" panose="02040503050406030204" pitchFamily="18" charset="0"/>
                      </a:rPr>
                      <m:t>)</m:t>
                    </m:r>
                  </m:oMath>
                </a14:m>
                <a:r>
                  <a:rPr lang="en-IN" sz="1900"/>
                  <a:t> and the covariates.</a:t>
                </a:r>
              </a:p>
              <a:p>
                <a:pPr>
                  <a:buFont typeface="Arial" panose="020B0604020202020204" pitchFamily="34" charset="0"/>
                  <a:buChar char="•"/>
                </a:pPr>
                <a:r>
                  <a:rPr lang="en-IN" sz="1900"/>
                  <a:t> The hazard ratio is constant over time.</a:t>
                </a:r>
              </a:p>
            </p:txBody>
          </p:sp>
        </mc:Choice>
        <mc:Fallback xmlns="">
          <p:sp>
            <p:nvSpPr>
              <p:cNvPr id="3" name="Content Placeholder 2">
                <a:extLst>
                  <a:ext uri="{FF2B5EF4-FFF2-40B4-BE49-F238E27FC236}">
                    <a16:creationId xmlns:a16="http://schemas.microsoft.com/office/drawing/2014/main" id="{FF4DB460-E21D-4B89-B395-7E635C78EDA4}"/>
                  </a:ext>
                </a:extLst>
              </p:cNvPr>
              <p:cNvSpPr>
                <a:spLocks noGrp="1" noRot="1" noChangeAspect="1" noMove="1" noResize="1" noEditPoints="1" noAdjustHandles="1" noChangeArrowheads="1" noChangeShapeType="1" noTextEdit="1"/>
              </p:cNvSpPr>
              <p:nvPr>
                <p:ph idx="1"/>
              </p:nvPr>
            </p:nvSpPr>
            <p:spPr>
              <a:xfrm>
                <a:off x="1096963" y="2675694"/>
                <a:ext cx="10058400" cy="3193294"/>
              </a:xfrm>
              <a:blipFill>
                <a:blip r:embed="rId2"/>
                <a:stretch>
                  <a:fillRect l="-1515" t="-57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picture containing text&#10;&#10;Description automatically generated">
            <a:extLst>
              <a:ext uri="{FF2B5EF4-FFF2-40B4-BE49-F238E27FC236}">
                <a16:creationId xmlns:a16="http://schemas.microsoft.com/office/drawing/2014/main" id="{947B6E25-182B-4F92-B2C0-61A6C9266FA3}"/>
              </a:ext>
            </a:extLst>
          </p:cNvPr>
          <p:cNvPicPr>
            <a:picLocks noChangeAspect="1"/>
          </p:cNvPicPr>
          <p:nvPr/>
        </p:nvPicPr>
        <p:blipFill rotWithShape="1">
          <a:blip r:embed="rId3"/>
          <a:srcRect l="26616" t="17567" r="26616" b="20270"/>
          <a:stretch/>
        </p:blipFill>
        <p:spPr>
          <a:xfrm>
            <a:off x="7976157" y="3228930"/>
            <a:ext cx="3680706" cy="2950138"/>
          </a:xfrm>
          <a:prstGeom prst="rect">
            <a:avLst/>
          </a:prstGeom>
        </p:spPr>
      </p:pic>
      <p:sp>
        <p:nvSpPr>
          <p:cNvPr id="6" name="Slide Number Placeholder 5">
            <a:extLst>
              <a:ext uri="{FF2B5EF4-FFF2-40B4-BE49-F238E27FC236}">
                <a16:creationId xmlns:a16="http://schemas.microsoft.com/office/drawing/2014/main" id="{3F0868E4-F687-4D61-99A2-1F870DC01D24}"/>
              </a:ext>
            </a:extLst>
          </p:cNvPr>
          <p:cNvSpPr>
            <a:spLocks noGrp="1"/>
          </p:cNvSpPr>
          <p:nvPr>
            <p:ph type="sldNum" sz="quarter" idx="12"/>
          </p:nvPr>
        </p:nvSpPr>
        <p:spPr/>
        <p:txBody>
          <a:bodyPr/>
          <a:lstStyle/>
          <a:p>
            <a:fld id="{3A98EE3D-8CD1-4C3F-BD1C-C98C9596463C}" type="slidenum">
              <a:rPr lang="en-US" sz="1400" b="1" dirty="0" smtClean="0"/>
              <a:pPr/>
              <a:t>37</a:t>
            </a:fld>
            <a:endParaRPr lang="en-US" sz="1400" b="1"/>
          </a:p>
        </p:txBody>
      </p:sp>
    </p:spTree>
    <p:extLst>
      <p:ext uri="{BB962C8B-B14F-4D97-AF65-F5344CB8AC3E}">
        <p14:creationId xmlns:p14="http://schemas.microsoft.com/office/powerpoint/2010/main" val="66100070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79C1F4-68D9-4C69-90CD-FBFAEFE8123E}"/>
              </a:ext>
            </a:extLst>
          </p:cNvPr>
          <p:cNvSpPr>
            <a:spLocks noGrp="1"/>
          </p:cNvSpPr>
          <p:nvPr>
            <p:ph type="title"/>
          </p:nvPr>
        </p:nvSpPr>
        <p:spPr>
          <a:xfrm>
            <a:off x="1097280" y="286603"/>
            <a:ext cx="10058400" cy="1450757"/>
          </a:xfrm>
        </p:spPr>
        <p:txBody>
          <a:bodyPr anchor="ctr">
            <a:normAutofit/>
          </a:bodyPr>
          <a:lstStyle/>
          <a:p>
            <a:pPr algn="ctr"/>
            <a:r>
              <a:rPr lang="en-IN">
                <a:solidFill>
                  <a:srgbClr val="FFFFFF"/>
                </a:solidFill>
              </a:rPr>
              <a:t>Survival Analysis: Cox Proportional Hazard Models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4DB460-E21D-4B89-B395-7E635C78EDA4}"/>
                  </a:ext>
                </a:extLst>
              </p:cNvPr>
              <p:cNvSpPr>
                <a:spLocks noGrp="1"/>
              </p:cNvSpPr>
              <p:nvPr>
                <p:ph idx="1"/>
              </p:nvPr>
            </p:nvSpPr>
            <p:spPr>
              <a:xfrm>
                <a:off x="1096963" y="2675694"/>
                <a:ext cx="10058400" cy="3193294"/>
              </a:xfrm>
            </p:spPr>
            <p:txBody>
              <a:bodyPr>
                <a:normAutofit/>
              </a:bodyPr>
              <a:lstStyle/>
              <a:p>
                <a:pPr>
                  <a:buFont typeface="Arial" panose="020B0604020202020204" pitchFamily="34" charset="0"/>
                  <a:buChar char="•"/>
                </a:pPr>
                <a:r>
                  <a:rPr lang="en-IN" sz="1900"/>
                  <a:t> The Cox proportional hazard model can be written as:</a:t>
                </a:r>
              </a:p>
              <a:p>
                <a:pPr marL="0" indent="0">
                  <a:buNone/>
                </a:pPr>
                <a14:m>
                  <m:oMathPara xmlns:m="http://schemas.openxmlformats.org/officeDocument/2006/math">
                    <m:oMathParaPr>
                      <m:jc m:val="centerGroup"/>
                    </m:oMathParaPr>
                    <m:oMath xmlns:m="http://schemas.openxmlformats.org/officeDocument/2006/math">
                      <m:func>
                        <m:funcPr>
                          <m:ctrlPr>
                            <a:rPr lang="en-IN" sz="1900" b="0" i="1" smtClean="0">
                              <a:latin typeface="Cambria Math" panose="02040503050406030204" pitchFamily="18" charset="0"/>
                            </a:rPr>
                          </m:ctrlPr>
                        </m:funcPr>
                        <m:fName>
                          <m:r>
                            <m:rPr>
                              <m:sty m:val="p"/>
                            </m:rPr>
                            <a:rPr lang="en-IN" sz="1900" b="0" i="0" smtClean="0">
                              <a:latin typeface="Cambria Math" panose="02040503050406030204" pitchFamily="18" charset="0"/>
                            </a:rPr>
                            <m:t>ln</m:t>
                          </m:r>
                        </m:fName>
                        <m:e>
                          <m:d>
                            <m:dPr>
                              <m:ctrlPr>
                                <a:rPr lang="en-IN" sz="1900" b="0" i="1" smtClean="0">
                                  <a:latin typeface="Cambria Math" panose="02040503050406030204" pitchFamily="18" charset="0"/>
                                </a:rPr>
                              </m:ctrlPr>
                            </m:dPr>
                            <m:e>
                              <m:r>
                                <a:rPr lang="en-IN" sz="1900" i="1">
                                  <a:latin typeface="Cambria Math" panose="02040503050406030204" pitchFamily="18" charset="0"/>
                                </a:rPr>
                                <m:t>h</m:t>
                              </m:r>
                              <m:d>
                                <m:dPr>
                                  <m:ctrlPr>
                                    <a:rPr lang="en-IN" sz="1900" i="1">
                                      <a:latin typeface="Cambria Math" panose="02040503050406030204" pitchFamily="18" charset="0"/>
                                    </a:rPr>
                                  </m:ctrlPr>
                                </m:dPr>
                                <m:e>
                                  <m:r>
                                    <a:rPr lang="en-IN" sz="1900" i="1">
                                      <a:latin typeface="Cambria Math" panose="02040503050406030204" pitchFamily="18" charset="0"/>
                                    </a:rPr>
                                    <m:t>𝑡</m:t>
                                  </m:r>
                                </m:e>
                              </m:d>
                            </m:e>
                          </m:d>
                        </m:e>
                      </m:func>
                      <m:r>
                        <a:rPr lang="en-IN" sz="1900" b="0" i="1" smtClean="0">
                          <a:latin typeface="Cambria Math" panose="02040503050406030204" pitchFamily="18" charset="0"/>
                        </a:rPr>
                        <m:t>=</m:t>
                      </m:r>
                      <m:func>
                        <m:funcPr>
                          <m:ctrlPr>
                            <a:rPr lang="en-IN" sz="1900" b="0" i="1" smtClean="0">
                              <a:latin typeface="Cambria Math" panose="02040503050406030204" pitchFamily="18" charset="0"/>
                            </a:rPr>
                          </m:ctrlPr>
                        </m:funcPr>
                        <m:fName>
                          <m:r>
                            <m:rPr>
                              <m:sty m:val="p"/>
                            </m:rPr>
                            <a:rPr lang="en-IN" sz="1900" b="0" i="0" smtClean="0">
                              <a:latin typeface="Cambria Math" panose="02040503050406030204" pitchFamily="18" charset="0"/>
                            </a:rPr>
                            <m:t>ln</m:t>
                          </m:r>
                        </m:fName>
                        <m:e>
                          <m:d>
                            <m:dPr>
                              <m:ctrlPr>
                                <a:rPr lang="en-IN" sz="1900" b="0" i="1" smtClean="0">
                                  <a:latin typeface="Cambria Math" panose="02040503050406030204" pitchFamily="18" charset="0"/>
                                </a:rPr>
                              </m:ctrlPr>
                            </m:dPr>
                            <m:e>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h</m:t>
                                  </m:r>
                                </m:e>
                                <m:sub>
                                  <m:r>
                                    <a:rPr lang="en-IN" sz="1900" b="0" i="1" smtClean="0">
                                      <a:latin typeface="Cambria Math" panose="02040503050406030204" pitchFamily="18" charset="0"/>
                                    </a:rPr>
                                    <m:t>0</m:t>
                                  </m:r>
                                </m:sub>
                              </m:sSub>
                              <m:d>
                                <m:dPr>
                                  <m:ctrlPr>
                                    <a:rPr lang="en-IN" sz="1900" b="0" i="1" smtClean="0">
                                      <a:latin typeface="Cambria Math" panose="02040503050406030204" pitchFamily="18" charset="0"/>
                                    </a:rPr>
                                  </m:ctrlPr>
                                </m:dPr>
                                <m:e>
                                  <m:r>
                                    <a:rPr lang="en-IN" sz="1900" b="0" i="1" smtClean="0">
                                      <a:latin typeface="Cambria Math" panose="02040503050406030204" pitchFamily="18" charset="0"/>
                                    </a:rPr>
                                    <m:t>𝑡</m:t>
                                  </m:r>
                                </m:e>
                              </m:d>
                            </m:e>
                          </m:d>
                        </m:e>
                      </m:func>
                      <m:r>
                        <a:rPr lang="en-IN" sz="1900" b="0" i="1" smtClean="0">
                          <a:latin typeface="Cambria Math" panose="02040503050406030204" pitchFamily="18" charset="0"/>
                        </a:rPr>
                        <m:t>+</m:t>
                      </m:r>
                      <m:nary>
                        <m:naryPr>
                          <m:chr m:val="∑"/>
                          <m:ctrlPr>
                            <a:rPr lang="en-IN" sz="1900" b="0" i="1" smtClean="0">
                              <a:latin typeface="Cambria Math" panose="02040503050406030204" pitchFamily="18" charset="0"/>
                            </a:rPr>
                          </m:ctrlPr>
                        </m:naryPr>
                        <m:sub>
                          <m:r>
                            <m:rPr>
                              <m:brk m:alnAt="23"/>
                            </m:rPr>
                            <a:rPr lang="en-IN" sz="1900" b="0" i="1" smtClean="0">
                              <a:latin typeface="Cambria Math" panose="02040503050406030204" pitchFamily="18" charset="0"/>
                            </a:rPr>
                            <m:t>𝑖</m:t>
                          </m:r>
                          <m:r>
                            <a:rPr lang="en-IN" sz="1900" b="0" i="1" smtClean="0">
                              <a:latin typeface="Cambria Math" panose="02040503050406030204" pitchFamily="18" charset="0"/>
                            </a:rPr>
                            <m:t>=</m:t>
                          </m:r>
                          <m:r>
                            <a:rPr lang="en-US" sz="1900" b="0" i="1" smtClean="0">
                              <a:latin typeface="Cambria Math" panose="02040503050406030204" pitchFamily="18" charset="0"/>
                            </a:rPr>
                            <m:t>1</m:t>
                          </m:r>
                        </m:sub>
                        <m:sup>
                          <m:r>
                            <a:rPr lang="en-IN" sz="1900" b="0" i="1" smtClean="0">
                              <a:latin typeface="Cambria Math" panose="02040503050406030204" pitchFamily="18" charset="0"/>
                            </a:rPr>
                            <m:t>𝑘</m:t>
                          </m:r>
                        </m:sup>
                        <m:e>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𝛽</m:t>
                              </m:r>
                            </m:e>
                            <m:sub>
                              <m:r>
                                <a:rPr lang="en-IN" sz="1900" b="0" i="1" smtClean="0">
                                  <a:latin typeface="Cambria Math" panose="02040503050406030204" pitchFamily="18" charset="0"/>
                                </a:rPr>
                                <m:t>𝑖</m:t>
                              </m:r>
                            </m:sub>
                          </m:sSub>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𝑥</m:t>
                              </m:r>
                            </m:e>
                            <m:sub>
                              <m:r>
                                <a:rPr lang="en-IN" sz="1900" b="0" i="1" smtClean="0">
                                  <a:latin typeface="Cambria Math" panose="02040503050406030204" pitchFamily="18" charset="0"/>
                                </a:rPr>
                                <m:t>𝑖</m:t>
                              </m:r>
                            </m:sub>
                          </m:sSub>
                          <m:r>
                            <a:rPr lang="en-IN" sz="1900" b="0" i="1" smtClean="0">
                              <a:latin typeface="Cambria Math" panose="02040503050406030204" pitchFamily="18" charset="0"/>
                            </a:rPr>
                            <m:t>,</m:t>
                          </m:r>
                        </m:e>
                      </m:nary>
                    </m:oMath>
                  </m:oMathPara>
                </a14:m>
                <a:endParaRPr lang="en-IN" sz="1900"/>
              </a:p>
              <a:p>
                <a:pPr marL="0" indent="0">
                  <a:buNone/>
                </a:pPr>
                <a:r>
                  <a:rPr lang="en-IN" sz="1900"/>
                  <a:t>where </a:t>
                </a:r>
                <a14:m>
                  <m:oMath xmlns:m="http://schemas.openxmlformats.org/officeDocument/2006/math">
                    <m:sSubSup>
                      <m:sSubSupPr>
                        <m:ctrlPr>
                          <a:rPr lang="en-IN" sz="1900" b="0" i="1" smtClean="0">
                            <a:latin typeface="Cambria Math" panose="02040503050406030204" pitchFamily="18" charset="0"/>
                          </a:rPr>
                        </m:ctrlPr>
                      </m:sSubSupPr>
                      <m:e>
                        <m:r>
                          <a:rPr lang="en-IN" sz="1900" b="0" i="1" smtClean="0">
                            <a:latin typeface="Cambria Math" panose="02040503050406030204" pitchFamily="18" charset="0"/>
                          </a:rPr>
                          <m:t>𝑥</m:t>
                        </m:r>
                      </m:e>
                      <m:sub>
                        <m:r>
                          <a:rPr lang="en-IN" sz="1900" b="0" i="1" smtClean="0">
                            <a:latin typeface="Cambria Math" panose="02040503050406030204" pitchFamily="18" charset="0"/>
                          </a:rPr>
                          <m:t>𝑖</m:t>
                        </m:r>
                      </m:sub>
                      <m:sup>
                        <m:r>
                          <a:rPr lang="en-IN" sz="1900" b="0" i="1" smtClean="0">
                            <a:latin typeface="Cambria Math" panose="02040503050406030204" pitchFamily="18" charset="0"/>
                          </a:rPr>
                          <m:t>′</m:t>
                        </m:r>
                      </m:sup>
                    </m:sSubSup>
                    <m:r>
                      <a:rPr lang="en-IN" sz="1900" b="0" i="1" smtClean="0">
                        <a:latin typeface="Cambria Math" panose="02040503050406030204" pitchFamily="18" charset="0"/>
                      </a:rPr>
                      <m:t>𝑠</m:t>
                    </m:r>
                  </m:oMath>
                </a14:m>
                <a:r>
                  <a:rPr lang="en-IN" sz="1900"/>
                  <a:t> are the covariates and </a:t>
                </a:r>
                <a14:m>
                  <m:oMath xmlns:m="http://schemas.openxmlformats.org/officeDocument/2006/math">
                    <m:r>
                      <a:rPr lang="en-IN" sz="1900" b="0" i="1" smtClean="0">
                        <a:latin typeface="Cambria Math" panose="02040503050406030204" pitchFamily="18" charset="0"/>
                      </a:rPr>
                      <m:t>h</m:t>
                    </m:r>
                    <m:r>
                      <a:rPr lang="en-IN" sz="1900" b="0" i="1" smtClean="0">
                        <a:latin typeface="Cambria Math" panose="02040503050406030204" pitchFamily="18" charset="0"/>
                      </a:rPr>
                      <m:t>(</m:t>
                    </m:r>
                    <m:r>
                      <a:rPr lang="en-IN" sz="1900" b="0" i="1" smtClean="0">
                        <a:latin typeface="Cambria Math" panose="02040503050406030204" pitchFamily="18" charset="0"/>
                      </a:rPr>
                      <m:t>𝑡</m:t>
                    </m:r>
                    <m:r>
                      <a:rPr lang="en-IN" sz="1900" b="0" i="1" smtClean="0">
                        <a:latin typeface="Cambria Math" panose="02040503050406030204" pitchFamily="18" charset="0"/>
                      </a:rPr>
                      <m:t>)</m:t>
                    </m:r>
                  </m:oMath>
                </a14:m>
                <a:r>
                  <a:rPr lang="en-IN" sz="1900"/>
                  <a:t> is the hazard ratio at time </a:t>
                </a:r>
                <a14:m>
                  <m:oMath xmlns:m="http://schemas.openxmlformats.org/officeDocument/2006/math">
                    <m:r>
                      <a:rPr lang="en-IN" sz="1900" b="0" i="1" smtClean="0">
                        <a:latin typeface="Cambria Math" panose="02040503050406030204" pitchFamily="18" charset="0"/>
                      </a:rPr>
                      <m:t>𝑡</m:t>
                    </m:r>
                  </m:oMath>
                </a14:m>
                <a:r>
                  <a:rPr lang="en-IN" sz="1900"/>
                  <a:t> and </a:t>
                </a:r>
                <a14:m>
                  <m:oMath xmlns:m="http://schemas.openxmlformats.org/officeDocument/2006/math">
                    <m:sSub>
                      <m:sSubPr>
                        <m:ctrlPr>
                          <a:rPr lang="en-IN" sz="190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0</m:t>
                        </m:r>
                      </m:sub>
                    </m:sSub>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𝑡</m:t>
                        </m:r>
                      </m:e>
                    </m:d>
                  </m:oMath>
                </a14:m>
                <a:r>
                  <a:rPr lang="en-IN" sz="1900"/>
                  <a:t> is the baseline hazard.</a:t>
                </a:r>
              </a:p>
              <a:p>
                <a:pPr>
                  <a:buFont typeface="Arial" panose="020B0604020202020204" pitchFamily="34" charset="0"/>
                  <a:buChar char="•"/>
                </a:pPr>
                <a:r>
                  <a:rPr lang="en-IN" sz="1900"/>
                  <a:t> For each covariate </a:t>
                </a:r>
                <a14:m>
                  <m:oMath xmlns:m="http://schemas.openxmlformats.org/officeDocument/2006/math">
                    <m:sSub>
                      <m:sSubPr>
                        <m:ctrlPr>
                          <a:rPr lang="en-IN" sz="1900" i="1" smtClean="0">
                            <a:latin typeface="Cambria Math" panose="02040503050406030204" pitchFamily="18" charset="0"/>
                          </a:rPr>
                        </m:ctrlPr>
                      </m:sSubPr>
                      <m:e>
                        <m:r>
                          <a:rPr lang="en-IN" sz="1900" b="0" i="1" smtClean="0">
                            <a:latin typeface="Cambria Math" panose="02040503050406030204" pitchFamily="18" charset="0"/>
                          </a:rPr>
                          <m:t>𝑥</m:t>
                        </m:r>
                      </m:e>
                      <m:sub>
                        <m:r>
                          <a:rPr lang="en-IN" sz="1900" b="0" i="1" smtClean="0">
                            <a:latin typeface="Cambria Math" panose="02040503050406030204" pitchFamily="18" charset="0"/>
                          </a:rPr>
                          <m:t>𝑖</m:t>
                        </m:r>
                      </m:sub>
                    </m:sSub>
                  </m:oMath>
                </a14:m>
                <a:r>
                  <a:rPr lang="en-IN" sz="1900"/>
                  <a:t>, then hazard ratio or the risk ratio with respect to each variable is given by </a:t>
                </a:r>
                <a14:m>
                  <m:oMath xmlns:m="http://schemas.openxmlformats.org/officeDocument/2006/math">
                    <m:sSup>
                      <m:sSupPr>
                        <m:ctrlPr>
                          <a:rPr lang="en-IN" sz="1900" i="1" smtClean="0">
                            <a:latin typeface="Cambria Math" panose="02040503050406030204" pitchFamily="18" charset="0"/>
                          </a:rPr>
                        </m:ctrlPr>
                      </m:sSupPr>
                      <m:e>
                        <m:r>
                          <a:rPr lang="en-IN" sz="1900" b="0" i="1" smtClean="0">
                            <a:latin typeface="Cambria Math" panose="02040503050406030204" pitchFamily="18" charset="0"/>
                          </a:rPr>
                          <m:t>𝑒</m:t>
                        </m:r>
                      </m:e>
                      <m:sup>
                        <m:sSub>
                          <m:sSubPr>
                            <m:ctrlPr>
                              <a:rPr lang="en-IN" sz="1900" i="1" smtClean="0">
                                <a:latin typeface="Cambria Math" panose="02040503050406030204" pitchFamily="18" charset="0"/>
                              </a:rPr>
                            </m:ctrlPr>
                          </m:sSubPr>
                          <m:e>
                            <m:r>
                              <a:rPr lang="en-IN" sz="1900" b="0" i="1" smtClean="0">
                                <a:latin typeface="Cambria Math" panose="02040503050406030204" pitchFamily="18" charset="0"/>
                              </a:rPr>
                              <m:t>𝛽</m:t>
                            </m:r>
                          </m:e>
                          <m:sub>
                            <m:r>
                              <a:rPr lang="en-IN" sz="1900" b="0" i="1" smtClean="0">
                                <a:latin typeface="Cambria Math" panose="02040503050406030204" pitchFamily="18" charset="0"/>
                              </a:rPr>
                              <m:t>𝑖</m:t>
                            </m:r>
                          </m:sub>
                        </m:sSub>
                      </m:sup>
                    </m:sSup>
                  </m:oMath>
                </a14:m>
                <a:endParaRPr lang="en-IN" sz="1900"/>
              </a:p>
              <a:p>
                <a:pPr marL="0" indent="0">
                  <a:buNone/>
                </a:pPr>
                <a:endParaRPr lang="en-IN" sz="1900"/>
              </a:p>
            </p:txBody>
          </p:sp>
        </mc:Choice>
        <mc:Fallback xmlns="">
          <p:sp>
            <p:nvSpPr>
              <p:cNvPr id="3" name="Content Placeholder 2">
                <a:extLst>
                  <a:ext uri="{FF2B5EF4-FFF2-40B4-BE49-F238E27FC236}">
                    <a16:creationId xmlns:a16="http://schemas.microsoft.com/office/drawing/2014/main" id="{FF4DB460-E21D-4B89-B395-7E635C78EDA4}"/>
                  </a:ext>
                </a:extLst>
              </p:cNvPr>
              <p:cNvSpPr>
                <a:spLocks noGrp="1" noRot="1" noChangeAspect="1" noMove="1" noResize="1" noEditPoints="1" noAdjustHandles="1" noChangeArrowheads="1" noChangeShapeType="1" noTextEdit="1"/>
              </p:cNvSpPr>
              <p:nvPr>
                <p:ph idx="1"/>
              </p:nvPr>
            </p:nvSpPr>
            <p:spPr>
              <a:xfrm>
                <a:off x="1096963" y="2675694"/>
                <a:ext cx="10058400" cy="3193294"/>
              </a:xfrm>
              <a:blipFill>
                <a:blip r:embed="rId2"/>
                <a:stretch>
                  <a:fillRect l="-1515" t="-57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1B98D5FA-C5A4-431C-9F73-A54F08FD0F59}"/>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38</a:t>
            </a:fld>
            <a:endParaRPr lang="en-US" sz="1400" b="1">
              <a:solidFill>
                <a:schemeClr val="bg1"/>
              </a:solidFill>
            </a:endParaRPr>
          </a:p>
        </p:txBody>
      </p:sp>
    </p:spTree>
    <p:extLst>
      <p:ext uri="{BB962C8B-B14F-4D97-AF65-F5344CB8AC3E}">
        <p14:creationId xmlns:p14="http://schemas.microsoft.com/office/powerpoint/2010/main" val="39274516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27388F2-CE59-49CC-AAA6-AF1FC178FE76}"/>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Survival Analysis: Cox Proportional Hazard Model</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866725C1-8E13-4FA8-A007-235B1C14F7AC}"/>
                  </a:ext>
                </a:extLst>
              </p:cNvPr>
              <p:cNvGraphicFramePr>
                <a:graphicFrameLocks noGrp="1"/>
              </p:cNvGraphicFramePr>
              <p:nvPr>
                <p:ph idx="1"/>
                <p:extLst>
                  <p:ext uri="{D42A27DB-BD31-4B8C-83A1-F6EECF244321}">
                    <p14:modId xmlns:p14="http://schemas.microsoft.com/office/powerpoint/2010/main" val="2112082756"/>
                  </p:ext>
                </p:extLst>
              </p:nvPr>
            </p:nvGraphicFramePr>
            <p:xfrm>
              <a:off x="4699819" y="639763"/>
              <a:ext cx="6839719"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2">
                <a:extLst>
                  <a:ext uri="{FF2B5EF4-FFF2-40B4-BE49-F238E27FC236}">
                    <a16:creationId xmlns:a16="http://schemas.microsoft.com/office/drawing/2014/main" id="{866725C1-8E13-4FA8-A007-235B1C14F7AC}"/>
                  </a:ext>
                </a:extLst>
              </p:cNvPr>
              <p:cNvGraphicFramePr>
                <a:graphicFrameLocks noGrp="1"/>
              </p:cNvGraphicFramePr>
              <p:nvPr>
                <p:ph idx="1"/>
                <p:extLst>
                  <p:ext uri="{D42A27DB-BD31-4B8C-83A1-F6EECF244321}">
                    <p14:modId xmlns:p14="http://schemas.microsoft.com/office/powerpoint/2010/main" val="2112082756"/>
                  </p:ext>
                </p:extLst>
              </p:nvPr>
            </p:nvGraphicFramePr>
            <p:xfrm>
              <a:off x="4699819" y="639763"/>
              <a:ext cx="6839719" cy="56499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0" name="Slide Number Placeholder 9">
            <a:extLst>
              <a:ext uri="{FF2B5EF4-FFF2-40B4-BE49-F238E27FC236}">
                <a16:creationId xmlns:a16="http://schemas.microsoft.com/office/drawing/2014/main" id="{CEFB7DFC-5458-415D-8B05-838A2F30ECE4}"/>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39</a:t>
            </a:fld>
            <a:endParaRPr lang="en-US" sz="1400" b="1">
              <a:solidFill>
                <a:schemeClr val="tx1"/>
              </a:solidFill>
            </a:endParaRPr>
          </a:p>
        </p:txBody>
      </p:sp>
    </p:spTree>
    <p:extLst>
      <p:ext uri="{BB962C8B-B14F-4D97-AF65-F5344CB8AC3E}">
        <p14:creationId xmlns:p14="http://schemas.microsoft.com/office/powerpoint/2010/main" val="2291954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A272FBE9-C943-4B55-9C55-5493E26E4004}"/>
                                            </p:graphicEl>
                                          </p:spTgt>
                                        </p:tgtEl>
                                        <p:attrNameLst>
                                          <p:attrName>style.visibility</p:attrName>
                                        </p:attrNameLst>
                                      </p:cBhvr>
                                      <p:to>
                                        <p:strVal val="visible"/>
                                      </p:to>
                                    </p:set>
                                    <p:animEffect transition="in" filter="randombar(horizontal)">
                                      <p:cBhvr>
                                        <p:cTn id="7" dur="500"/>
                                        <p:tgtEl>
                                          <p:spTgt spid="5">
                                            <p:graphicEl>
                                              <a:dgm id="{A272FBE9-C943-4B55-9C55-5493E26E400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graphicEl>
                                              <a:dgm id="{925B48F6-14CD-4819-9FE0-0B1F78CDA3C7}"/>
                                            </p:graphicEl>
                                          </p:spTgt>
                                        </p:tgtEl>
                                        <p:attrNameLst>
                                          <p:attrName>style.visibility</p:attrName>
                                        </p:attrNameLst>
                                      </p:cBhvr>
                                      <p:to>
                                        <p:strVal val="visible"/>
                                      </p:to>
                                    </p:set>
                                    <p:animEffect transition="in" filter="randombar(horizontal)">
                                      <p:cBhvr>
                                        <p:cTn id="12" dur="500"/>
                                        <p:tgtEl>
                                          <p:spTgt spid="5">
                                            <p:graphicEl>
                                              <a:dgm id="{925B48F6-14CD-4819-9FE0-0B1F78CDA3C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graphicEl>
                                              <a:dgm id="{1AC7766B-64F0-4DBA-9BCF-515130800328}"/>
                                            </p:graphicEl>
                                          </p:spTgt>
                                        </p:tgtEl>
                                        <p:attrNameLst>
                                          <p:attrName>style.visibility</p:attrName>
                                        </p:attrNameLst>
                                      </p:cBhvr>
                                      <p:to>
                                        <p:strVal val="visible"/>
                                      </p:to>
                                    </p:set>
                                    <p:animEffect transition="in" filter="randombar(horizontal)">
                                      <p:cBhvr>
                                        <p:cTn id="17" dur="500"/>
                                        <p:tgtEl>
                                          <p:spTgt spid="5">
                                            <p:graphicEl>
                                              <a:dgm id="{1AC7766B-64F0-4DBA-9BCF-51513080032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graphicEl>
                                              <a:dgm id="{5680050C-DCC3-477F-B134-F310F3E9E0F8}"/>
                                            </p:graphicEl>
                                          </p:spTgt>
                                        </p:tgtEl>
                                        <p:attrNameLst>
                                          <p:attrName>style.visibility</p:attrName>
                                        </p:attrNameLst>
                                      </p:cBhvr>
                                      <p:to>
                                        <p:strVal val="visible"/>
                                      </p:to>
                                    </p:set>
                                    <p:animEffect transition="in" filter="randombar(horizontal)">
                                      <p:cBhvr>
                                        <p:cTn id="22" dur="500"/>
                                        <p:tgtEl>
                                          <p:spTgt spid="5">
                                            <p:graphicEl>
                                              <a:dgm id="{5680050C-DCC3-477F-B134-F310F3E9E0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C973D-40C2-4F0B-8E0E-3DF23609B52C}"/>
              </a:ext>
            </a:extLst>
          </p:cNvPr>
          <p:cNvSpPr>
            <a:spLocks noGrp="1"/>
          </p:cNvSpPr>
          <p:nvPr>
            <p:ph type="title"/>
          </p:nvPr>
        </p:nvSpPr>
        <p:spPr>
          <a:xfrm>
            <a:off x="858749" y="963997"/>
            <a:ext cx="3787457" cy="4938361"/>
          </a:xfrm>
        </p:spPr>
        <p:txBody>
          <a:bodyPr anchor="ctr">
            <a:normAutofit/>
          </a:bodyPr>
          <a:lstStyle/>
          <a:p>
            <a:r>
              <a:rPr lang="en-US"/>
              <a:t>Data Description </a:t>
            </a:r>
            <a:endParaRPr lang="en-IN"/>
          </a:p>
        </p:txBody>
      </p:sp>
      <p:cxnSp>
        <p:nvCxnSpPr>
          <p:cNvPr id="16" name="Straight Connector 15">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63AE2D-C668-423D-8FE7-A82A6CFD39CD}"/>
              </a:ext>
            </a:extLst>
          </p:cNvPr>
          <p:cNvSpPr>
            <a:spLocks noGrp="1"/>
          </p:cNvSpPr>
          <p:nvPr>
            <p:ph idx="1"/>
          </p:nvPr>
        </p:nvSpPr>
        <p:spPr>
          <a:xfrm>
            <a:off x="5301798" y="963507"/>
            <a:ext cx="5968181" cy="4938851"/>
          </a:xfrm>
        </p:spPr>
        <p:txBody>
          <a:bodyPr anchor="ctr">
            <a:normAutofit/>
          </a:bodyPr>
          <a:lstStyle/>
          <a:p>
            <a:pPr>
              <a:lnSpc>
                <a:spcPct val="100000"/>
              </a:lnSpc>
            </a:pPr>
            <a:r>
              <a:rPr lang="en-US" sz="1700" dirty="0"/>
              <a:t>The data for the study was collected in 5 different categories based on time: </a:t>
            </a:r>
            <a:endParaRPr lang="en-IN" sz="1700" dirty="0"/>
          </a:p>
          <a:p>
            <a:pPr marL="0" indent="0">
              <a:lnSpc>
                <a:spcPct val="100000"/>
              </a:lnSpc>
              <a:buNone/>
            </a:pPr>
            <a:r>
              <a:rPr lang="en-IN" sz="1700" b="1" dirty="0"/>
              <a:t>1.Medical records, baseline demographics and nutritional data: </a:t>
            </a:r>
            <a:r>
              <a:rPr lang="en-IN" sz="1700" dirty="0"/>
              <a:t>These included </a:t>
            </a:r>
            <a:r>
              <a:rPr lang="en-IN" sz="1700" b="1" dirty="0"/>
              <a:t>Age, Gender, Primary pathology(Coronary Artery Disease(CAD), Heart Valve Disease(HVD)), Primary Diagnosis, Type of surgery, Redo surgery, Diabetes, NYHA class, Logistic EuroSCORE, SNAQ, MUST, MNA, NRS_2002, SGA Grade, BMI</a:t>
            </a:r>
            <a:r>
              <a:rPr lang="en-IN" sz="1700" dirty="0"/>
              <a:t>. This part of the data was recorded before the operation</a:t>
            </a:r>
          </a:p>
          <a:p>
            <a:pPr marL="0" indent="0">
              <a:lnSpc>
                <a:spcPct val="100000"/>
              </a:lnSpc>
              <a:buNone/>
            </a:pPr>
            <a:r>
              <a:rPr lang="en-IN" sz="1700" b="1" dirty="0"/>
              <a:t>2.Preoperative data</a:t>
            </a:r>
            <a:r>
              <a:rPr lang="en-IN" sz="1700" dirty="0"/>
              <a:t>: </a:t>
            </a:r>
            <a:r>
              <a:rPr lang="en-IN" sz="1700" b="1" dirty="0"/>
              <a:t>Total Lymphocytes count, Total blood </a:t>
            </a:r>
            <a:r>
              <a:rPr lang="en-US" sz="1700" b="1" dirty="0"/>
              <a:t>protein, Albumin </a:t>
            </a:r>
            <a:r>
              <a:rPr lang="en-US" sz="1700" dirty="0"/>
              <a:t>level in blood, </a:t>
            </a:r>
            <a:r>
              <a:rPr lang="en-US" sz="1700" b="1" dirty="0"/>
              <a:t>Thrombocytes(platelets), C reactive protein </a:t>
            </a:r>
            <a:r>
              <a:rPr lang="en-US" sz="1700" dirty="0"/>
              <a:t>level in blood, Baseline </a:t>
            </a:r>
            <a:r>
              <a:rPr lang="en-US" sz="1700" b="1" dirty="0"/>
              <a:t>Left Ventricle Ejection Fraction</a:t>
            </a:r>
            <a:r>
              <a:rPr lang="en-US" sz="1700" dirty="0"/>
              <a:t>.</a:t>
            </a:r>
            <a:r>
              <a:rPr lang="en-IN" sz="1700" dirty="0"/>
              <a:t> This part of the data was recorded just before the operation </a:t>
            </a:r>
            <a:endParaRPr lang="en-US" sz="1700" dirty="0"/>
          </a:p>
          <a:p>
            <a:pPr marL="0" indent="0">
              <a:lnSpc>
                <a:spcPct val="100000"/>
              </a:lnSpc>
              <a:buNone/>
            </a:pPr>
            <a:r>
              <a:rPr lang="en-US" sz="1700" b="1" dirty="0"/>
              <a:t>3.Intraoperative data:</a:t>
            </a:r>
            <a:r>
              <a:rPr lang="en-US" sz="1700" dirty="0"/>
              <a:t> </a:t>
            </a:r>
            <a:r>
              <a:rPr lang="en-US" sz="1700" b="1" i="0" u="none" strike="noStrike" baseline="0" dirty="0"/>
              <a:t>Cardiopulmonary Bypass time(CPB time) </a:t>
            </a:r>
            <a:r>
              <a:rPr lang="en-US" sz="1700" b="0" i="0" u="none" strike="noStrike" baseline="0" dirty="0"/>
              <a:t>during surgery, </a:t>
            </a:r>
            <a:r>
              <a:rPr lang="en-US" sz="1700" b="1" i="0" u="none" strike="noStrike" baseline="0" dirty="0"/>
              <a:t>Aortic Cross </a:t>
            </a:r>
            <a:r>
              <a:rPr lang="en-US" sz="1700" b="1" dirty="0"/>
              <a:t>C</a:t>
            </a:r>
            <a:r>
              <a:rPr lang="en-US" sz="1700" b="1" i="0" u="none" strike="noStrike" baseline="0" dirty="0"/>
              <a:t>lamp time(ACC time) </a:t>
            </a:r>
            <a:r>
              <a:rPr lang="en-US" sz="1700" b="0" i="0" u="none" strike="noStrike" baseline="0" dirty="0"/>
              <a:t>during surgery.</a:t>
            </a:r>
            <a:r>
              <a:rPr lang="en-IN" sz="1700" b="0" i="0" u="none" strike="noStrike" baseline="0" dirty="0"/>
              <a:t> </a:t>
            </a:r>
            <a:r>
              <a:rPr lang="en-IN" sz="1700" dirty="0"/>
              <a:t>This part of the data was recorded during the operation. </a:t>
            </a:r>
            <a:endParaRPr lang="en-US" sz="1700" dirty="0"/>
          </a:p>
        </p:txBody>
      </p:sp>
      <p:sp>
        <p:nvSpPr>
          <p:cNvPr id="17" name="Slide Number Placeholder 16">
            <a:extLst>
              <a:ext uri="{FF2B5EF4-FFF2-40B4-BE49-F238E27FC236}">
                <a16:creationId xmlns:a16="http://schemas.microsoft.com/office/drawing/2014/main" id="{22985558-5ACF-43A5-9044-237E4648B80C}"/>
              </a:ext>
            </a:extLst>
          </p:cNvPr>
          <p:cNvSpPr>
            <a:spLocks noGrp="1"/>
          </p:cNvSpPr>
          <p:nvPr>
            <p:ph type="sldNum" sz="quarter" idx="12"/>
          </p:nvPr>
        </p:nvSpPr>
        <p:spPr>
          <a:xfrm>
            <a:off x="10981090" y="6446838"/>
            <a:ext cx="780010" cy="365125"/>
          </a:xfrm>
        </p:spPr>
        <p:txBody>
          <a:bodyPr/>
          <a:lstStyle/>
          <a:p>
            <a:fld id="{3A98EE3D-8CD1-4C3F-BD1C-C98C9596463C}" type="slidenum">
              <a:rPr lang="en-US" sz="1400" b="1" dirty="0" smtClean="0">
                <a:solidFill>
                  <a:schemeClr val="tx1"/>
                </a:solidFill>
              </a:rPr>
              <a:pPr/>
              <a:t>4</a:t>
            </a:fld>
            <a:endParaRPr lang="en-US" sz="1400" b="1">
              <a:solidFill>
                <a:schemeClr val="tx1"/>
              </a:solidFill>
            </a:endParaRPr>
          </a:p>
        </p:txBody>
      </p:sp>
    </p:spTree>
    <p:extLst>
      <p:ext uri="{BB962C8B-B14F-4D97-AF65-F5344CB8AC3E}">
        <p14:creationId xmlns:p14="http://schemas.microsoft.com/office/powerpoint/2010/main" val="41821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1B183-A142-42BC-8C96-B7BBA5CE67A4}"/>
              </a:ext>
            </a:extLst>
          </p:cNvPr>
          <p:cNvSpPr>
            <a:spLocks noGrp="1"/>
          </p:cNvSpPr>
          <p:nvPr>
            <p:ph type="title"/>
          </p:nvPr>
        </p:nvSpPr>
        <p:spPr>
          <a:xfrm>
            <a:off x="643467" y="634946"/>
            <a:ext cx="3689094" cy="5055904"/>
          </a:xfrm>
        </p:spPr>
        <p:txBody>
          <a:bodyPr anchor="ctr">
            <a:normAutofit/>
          </a:bodyPr>
          <a:lstStyle/>
          <a:p>
            <a:r>
              <a:rPr lang="en-IN"/>
              <a:t>Survival Analysis: Cox Proportional Hazard Model</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56FCCCC-662B-44FD-95C2-7C797F27BF1C}"/>
              </a:ext>
            </a:extLst>
          </p:cNvPr>
          <p:cNvGraphicFramePr>
            <a:graphicFrameLocks noGrp="1"/>
          </p:cNvGraphicFramePr>
          <p:nvPr>
            <p:ph idx="1"/>
            <p:extLst>
              <p:ext uri="{D42A27DB-BD31-4B8C-83A1-F6EECF244321}">
                <p14:modId xmlns:p14="http://schemas.microsoft.com/office/powerpoint/2010/main" val="3080523678"/>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Slide Number Placeholder 17">
            <a:extLst>
              <a:ext uri="{FF2B5EF4-FFF2-40B4-BE49-F238E27FC236}">
                <a16:creationId xmlns:a16="http://schemas.microsoft.com/office/drawing/2014/main" id="{01015D55-E20C-4079-BE2D-0442953916C3}"/>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40</a:t>
            </a:fld>
            <a:endParaRPr lang="en-US" sz="1400" b="1">
              <a:solidFill>
                <a:schemeClr val="bg1"/>
              </a:solidFill>
            </a:endParaRPr>
          </a:p>
        </p:txBody>
      </p:sp>
    </p:spTree>
    <p:extLst>
      <p:ext uri="{BB962C8B-B14F-4D97-AF65-F5344CB8AC3E}">
        <p14:creationId xmlns:p14="http://schemas.microsoft.com/office/powerpoint/2010/main" val="36556254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1C527205-7FA0-41E6-9663-C1E220AA1798}"/>
                                            </p:graphicEl>
                                          </p:spTgt>
                                        </p:tgtEl>
                                        <p:attrNameLst>
                                          <p:attrName>style.visibility</p:attrName>
                                        </p:attrNameLst>
                                      </p:cBhvr>
                                      <p:to>
                                        <p:strVal val="visible"/>
                                      </p:to>
                                    </p:set>
                                    <p:anim calcmode="lin" valueType="num">
                                      <p:cBhvr additive="base">
                                        <p:cTn id="7" dur="500" fill="hold"/>
                                        <p:tgtEl>
                                          <p:spTgt spid="5">
                                            <p:graphicEl>
                                              <a:dgm id="{1C527205-7FA0-41E6-9663-C1E220AA179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1C527205-7FA0-41E6-9663-C1E220AA1798}"/>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5CE2C7A4-1CDE-4B7E-8A17-C6179ABA0F53}"/>
                                            </p:graphicEl>
                                          </p:spTgt>
                                        </p:tgtEl>
                                        <p:attrNameLst>
                                          <p:attrName>style.visibility</p:attrName>
                                        </p:attrNameLst>
                                      </p:cBhvr>
                                      <p:to>
                                        <p:strVal val="visible"/>
                                      </p:to>
                                    </p:set>
                                    <p:anim calcmode="lin" valueType="num">
                                      <p:cBhvr additive="base">
                                        <p:cTn id="11" dur="500" fill="hold"/>
                                        <p:tgtEl>
                                          <p:spTgt spid="5">
                                            <p:graphicEl>
                                              <a:dgm id="{5CE2C7A4-1CDE-4B7E-8A17-C6179ABA0F5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5CE2C7A4-1CDE-4B7E-8A17-C6179ABA0F5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graphicEl>
                                              <a:dgm id="{C40A5AD5-1692-49D4-8640-6599BBB2291A}"/>
                                            </p:graphicEl>
                                          </p:spTgt>
                                        </p:tgtEl>
                                        <p:attrNameLst>
                                          <p:attrName>style.visibility</p:attrName>
                                        </p:attrNameLst>
                                      </p:cBhvr>
                                      <p:to>
                                        <p:strVal val="visible"/>
                                      </p:to>
                                    </p:set>
                                    <p:anim calcmode="lin" valueType="num">
                                      <p:cBhvr additive="base">
                                        <p:cTn id="15" dur="500" fill="hold"/>
                                        <p:tgtEl>
                                          <p:spTgt spid="5">
                                            <p:graphicEl>
                                              <a:dgm id="{C40A5AD5-1692-49D4-8640-6599BBB2291A}"/>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C40A5AD5-1692-49D4-8640-6599BBB2291A}"/>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graphicEl>
                                              <a:dgm id="{C20767F4-1244-40A7-9A77-DA0AE497F9A5}"/>
                                            </p:graphicEl>
                                          </p:spTgt>
                                        </p:tgtEl>
                                        <p:attrNameLst>
                                          <p:attrName>style.visibility</p:attrName>
                                        </p:attrNameLst>
                                      </p:cBhvr>
                                      <p:to>
                                        <p:strVal val="visible"/>
                                      </p:to>
                                    </p:set>
                                    <p:anim calcmode="lin" valueType="num">
                                      <p:cBhvr additive="base">
                                        <p:cTn id="21" dur="500" fill="hold"/>
                                        <p:tgtEl>
                                          <p:spTgt spid="5">
                                            <p:graphicEl>
                                              <a:dgm id="{C20767F4-1244-40A7-9A77-DA0AE497F9A5}"/>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C20767F4-1244-40A7-9A77-DA0AE497F9A5}"/>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graphicEl>
                                              <a:dgm id="{B108A2B2-2D64-4A0F-BCE5-A29AA7CD4F2A}"/>
                                            </p:graphicEl>
                                          </p:spTgt>
                                        </p:tgtEl>
                                        <p:attrNameLst>
                                          <p:attrName>style.visibility</p:attrName>
                                        </p:attrNameLst>
                                      </p:cBhvr>
                                      <p:to>
                                        <p:strVal val="visible"/>
                                      </p:to>
                                    </p:set>
                                    <p:anim calcmode="lin" valueType="num">
                                      <p:cBhvr additive="base">
                                        <p:cTn id="25" dur="500" fill="hold"/>
                                        <p:tgtEl>
                                          <p:spTgt spid="5">
                                            <p:graphicEl>
                                              <a:dgm id="{B108A2B2-2D64-4A0F-BCE5-A29AA7CD4F2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B108A2B2-2D64-4A0F-BCE5-A29AA7CD4F2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graphicEl>
                                              <a:dgm id="{3A51F5F2-45ED-4093-8F62-D1F8E173423F}"/>
                                            </p:graphicEl>
                                          </p:spTgt>
                                        </p:tgtEl>
                                        <p:attrNameLst>
                                          <p:attrName>style.visibility</p:attrName>
                                        </p:attrNameLst>
                                      </p:cBhvr>
                                      <p:to>
                                        <p:strVal val="visible"/>
                                      </p:to>
                                    </p:set>
                                    <p:anim calcmode="lin" valueType="num">
                                      <p:cBhvr additive="base">
                                        <p:cTn id="29" dur="500" fill="hold"/>
                                        <p:tgtEl>
                                          <p:spTgt spid="5">
                                            <p:graphicEl>
                                              <a:dgm id="{3A51F5F2-45ED-4093-8F62-D1F8E173423F}"/>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3A51F5F2-45ED-4093-8F62-D1F8E173423F}"/>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graphicEl>
                                              <a:dgm id="{E282748F-69E2-4F2C-9DF8-64F432896EA6}"/>
                                            </p:graphicEl>
                                          </p:spTgt>
                                        </p:tgtEl>
                                        <p:attrNameLst>
                                          <p:attrName>style.visibility</p:attrName>
                                        </p:attrNameLst>
                                      </p:cBhvr>
                                      <p:to>
                                        <p:strVal val="visible"/>
                                      </p:to>
                                    </p:set>
                                    <p:anim calcmode="lin" valueType="num">
                                      <p:cBhvr additive="base">
                                        <p:cTn id="35" dur="500" fill="hold"/>
                                        <p:tgtEl>
                                          <p:spTgt spid="5">
                                            <p:graphicEl>
                                              <a:dgm id="{E282748F-69E2-4F2C-9DF8-64F432896EA6}"/>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graphicEl>
                                              <a:dgm id="{E282748F-69E2-4F2C-9DF8-64F432896EA6}"/>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graphicEl>
                                              <a:dgm id="{B957F771-BD29-4FB6-86E0-71CC9854A808}"/>
                                            </p:graphicEl>
                                          </p:spTgt>
                                        </p:tgtEl>
                                        <p:attrNameLst>
                                          <p:attrName>style.visibility</p:attrName>
                                        </p:attrNameLst>
                                      </p:cBhvr>
                                      <p:to>
                                        <p:strVal val="visible"/>
                                      </p:to>
                                    </p:set>
                                    <p:anim calcmode="lin" valueType="num">
                                      <p:cBhvr additive="base">
                                        <p:cTn id="39" dur="500" fill="hold"/>
                                        <p:tgtEl>
                                          <p:spTgt spid="5">
                                            <p:graphicEl>
                                              <a:dgm id="{B957F771-BD29-4FB6-86E0-71CC9854A808}"/>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B957F771-BD29-4FB6-86E0-71CC9854A808}"/>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graphicEl>
                                              <a:dgm id="{9977B036-F903-41B3-8EAB-62FF46077F8A}"/>
                                            </p:graphicEl>
                                          </p:spTgt>
                                        </p:tgtEl>
                                        <p:attrNameLst>
                                          <p:attrName>style.visibility</p:attrName>
                                        </p:attrNameLst>
                                      </p:cBhvr>
                                      <p:to>
                                        <p:strVal val="visible"/>
                                      </p:to>
                                    </p:set>
                                    <p:anim calcmode="lin" valueType="num">
                                      <p:cBhvr additive="base">
                                        <p:cTn id="43" dur="500" fill="hold"/>
                                        <p:tgtEl>
                                          <p:spTgt spid="5">
                                            <p:graphicEl>
                                              <a:dgm id="{9977B036-F903-41B3-8EAB-62FF46077F8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9977B036-F903-41B3-8EAB-62FF46077F8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5A3245-05E6-432E-8B40-07AC06BFA28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mtClean="0"/>
              <a:pPr marL="0" lvl="0" indent="0" algn="l" rtl="0">
                <a:spcBef>
                  <a:spcPts val="0"/>
                </a:spcBef>
                <a:spcAft>
                  <a:spcPts val="0"/>
                </a:spcAft>
                <a:buNone/>
              </a:pPr>
              <a:t>41</a:t>
            </a:fld>
            <a:endParaRPr lang="en-IN"/>
          </a:p>
        </p:txBody>
      </p:sp>
      <p:pic>
        <p:nvPicPr>
          <p:cNvPr id="4" name="Picture 3" descr="A picture containing text, receipt, document&#10;&#10;Description automatically generated">
            <a:extLst>
              <a:ext uri="{FF2B5EF4-FFF2-40B4-BE49-F238E27FC236}">
                <a16:creationId xmlns:a16="http://schemas.microsoft.com/office/drawing/2014/main" id="{2BB1574C-05A9-4389-9707-7F4471872833}"/>
              </a:ext>
            </a:extLst>
          </p:cNvPr>
          <p:cNvPicPr>
            <a:picLocks noChangeAspect="1"/>
          </p:cNvPicPr>
          <p:nvPr/>
        </p:nvPicPr>
        <p:blipFill>
          <a:blip r:embed="rId2"/>
          <a:stretch>
            <a:fillRect/>
          </a:stretch>
        </p:blipFill>
        <p:spPr>
          <a:xfrm>
            <a:off x="116259" y="727588"/>
            <a:ext cx="11823040" cy="5645306"/>
          </a:xfrm>
          <a:prstGeom prst="rect">
            <a:avLst/>
          </a:prstGeom>
        </p:spPr>
      </p:pic>
      <p:sp>
        <p:nvSpPr>
          <p:cNvPr id="5" name="TextBox 4">
            <a:extLst>
              <a:ext uri="{FF2B5EF4-FFF2-40B4-BE49-F238E27FC236}">
                <a16:creationId xmlns:a16="http://schemas.microsoft.com/office/drawing/2014/main" id="{C2881B55-5179-42E4-924B-6A33BA60C3FC}"/>
              </a:ext>
            </a:extLst>
          </p:cNvPr>
          <p:cNvSpPr txBox="1"/>
          <p:nvPr/>
        </p:nvSpPr>
        <p:spPr>
          <a:xfrm>
            <a:off x="116260" y="167148"/>
            <a:ext cx="11823040" cy="369332"/>
          </a:xfrm>
          <a:prstGeom prst="rect">
            <a:avLst/>
          </a:prstGeom>
          <a:noFill/>
        </p:spPr>
        <p:txBody>
          <a:bodyPr wrap="square" rtlCol="0">
            <a:spAutoFit/>
          </a:bodyPr>
          <a:lstStyle/>
          <a:p>
            <a:pPr algn="ctr"/>
            <a:r>
              <a:rPr lang="en-IN" b="1" dirty="0">
                <a:latin typeface="Speak Pro" panose="020B0504020101020102" pitchFamily="34" charset="0"/>
              </a:rPr>
              <a:t>Following are the results from all the Cox Proportional Hazard Models</a:t>
            </a:r>
            <a:r>
              <a:rPr lang="en-IN" b="1" dirty="0"/>
              <a:t>: </a:t>
            </a:r>
          </a:p>
        </p:txBody>
      </p:sp>
    </p:spTree>
    <p:extLst>
      <p:ext uri="{BB962C8B-B14F-4D97-AF65-F5344CB8AC3E}">
        <p14:creationId xmlns:p14="http://schemas.microsoft.com/office/powerpoint/2010/main" val="19214925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36D66C-FBC6-468D-A45C-F7E3BAAA1523}"/>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Survival Analysis: Cox Proportional Hazard Model</a:t>
            </a:r>
          </a:p>
        </p:txBody>
      </p:sp>
      <p:sp>
        <p:nvSpPr>
          <p:cNvPr id="3" name="Content Placeholder 2">
            <a:extLst>
              <a:ext uri="{FF2B5EF4-FFF2-40B4-BE49-F238E27FC236}">
                <a16:creationId xmlns:a16="http://schemas.microsoft.com/office/drawing/2014/main" id="{95EAB9F0-9A82-4982-80A4-3905F8E6EC6A}"/>
              </a:ext>
            </a:extLst>
          </p:cNvPr>
          <p:cNvSpPr>
            <a:spLocks noGrp="1"/>
          </p:cNvSpPr>
          <p:nvPr>
            <p:ph idx="1"/>
          </p:nvPr>
        </p:nvSpPr>
        <p:spPr>
          <a:xfrm>
            <a:off x="5231958" y="605896"/>
            <a:ext cx="5923721" cy="5646208"/>
          </a:xfrm>
        </p:spPr>
        <p:txBody>
          <a:bodyPr anchor="ctr">
            <a:normAutofit/>
          </a:bodyPr>
          <a:lstStyle/>
          <a:p>
            <a:pPr marL="0" indent="0">
              <a:lnSpc>
                <a:spcPct val="100000"/>
              </a:lnSpc>
              <a:buNone/>
            </a:pPr>
            <a:r>
              <a:rPr lang="en-IN" b="1" u="sng" dirty="0"/>
              <a:t>Conclusions:</a:t>
            </a:r>
            <a:r>
              <a:rPr lang="en-IN" dirty="0"/>
              <a:t> </a:t>
            </a:r>
          </a:p>
          <a:p>
            <a:pPr>
              <a:lnSpc>
                <a:spcPct val="100000"/>
              </a:lnSpc>
              <a:buFont typeface="Arial" panose="020B0604020202020204" pitchFamily="34" charset="0"/>
              <a:buChar char="•"/>
            </a:pPr>
            <a:r>
              <a:rPr lang="en-IN" dirty="0"/>
              <a:t> Pre-operative malnutrition affects 3-year survival in the subjects as the p-value corresponding to univariate model of MUST is 0.038.</a:t>
            </a:r>
          </a:p>
          <a:p>
            <a:pPr>
              <a:lnSpc>
                <a:spcPct val="100000"/>
              </a:lnSpc>
              <a:buFont typeface="Arial" panose="020B0604020202020204" pitchFamily="34" charset="0"/>
              <a:buChar char="•"/>
            </a:pPr>
            <a:r>
              <a:rPr lang="en-IN" dirty="0"/>
              <a:t> The first model implies that Logistic EuroSCORE, CPB time and Albumin levels significantly affect 3-year, 8-year, overall survival.</a:t>
            </a:r>
          </a:p>
          <a:p>
            <a:pPr>
              <a:lnSpc>
                <a:spcPct val="100000"/>
              </a:lnSpc>
              <a:buFont typeface="Arial" panose="020B0604020202020204" pitchFamily="34" charset="0"/>
              <a:buChar char="•"/>
            </a:pPr>
            <a:r>
              <a:rPr lang="en-IN" dirty="0"/>
              <a:t> The second model concludes that ICU Stay, CRP and Albumin levels significantly affect 3-year survival.</a:t>
            </a:r>
          </a:p>
          <a:p>
            <a:pPr>
              <a:lnSpc>
                <a:spcPct val="100000"/>
              </a:lnSpc>
              <a:buFont typeface="Arial" panose="020B0604020202020204" pitchFamily="34" charset="0"/>
              <a:buChar char="•"/>
            </a:pPr>
            <a:r>
              <a:rPr lang="en-IN" dirty="0"/>
              <a:t> The second model concludes that Logistic EuroSCORE, CPB time and Albumin levels significantly affect 8-year survival.</a:t>
            </a:r>
          </a:p>
          <a:p>
            <a:pPr>
              <a:lnSpc>
                <a:spcPct val="100000"/>
              </a:lnSpc>
              <a:buFont typeface="Arial" panose="020B0604020202020204" pitchFamily="34" charset="0"/>
              <a:buChar char="•"/>
            </a:pPr>
            <a:r>
              <a:rPr lang="en-IN" dirty="0"/>
              <a:t> The second model concludes that CPB time, CRP and Albumin levels significantly affect overall survival.</a:t>
            </a:r>
          </a:p>
          <a:p>
            <a:pPr>
              <a:lnSpc>
                <a:spcPct val="100000"/>
              </a:lnSpc>
              <a:buFont typeface="Arial" panose="020B0604020202020204" pitchFamily="34" charset="0"/>
              <a:buChar char="•"/>
            </a:pPr>
            <a:endParaRPr lang="en-IN" dirty="0"/>
          </a:p>
          <a:p>
            <a:pPr>
              <a:lnSpc>
                <a:spcPct val="100000"/>
              </a:lnSpc>
              <a:buFont typeface="Arial" panose="020B0604020202020204" pitchFamily="34" charset="0"/>
              <a:buChar char="•"/>
            </a:pPr>
            <a:endParaRPr lang="en-IN" dirty="0"/>
          </a:p>
        </p:txBody>
      </p:sp>
      <p:sp>
        <p:nvSpPr>
          <p:cNvPr id="5" name="Slide Number Placeholder 4">
            <a:extLst>
              <a:ext uri="{FF2B5EF4-FFF2-40B4-BE49-F238E27FC236}">
                <a16:creationId xmlns:a16="http://schemas.microsoft.com/office/drawing/2014/main" id="{08969E4A-616F-4BFF-9F39-7F0F89A58B5B}"/>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42</a:t>
            </a:fld>
            <a:endParaRPr lang="en-US" sz="1400" b="1">
              <a:solidFill>
                <a:schemeClr val="tx1"/>
              </a:solidFill>
            </a:endParaRPr>
          </a:p>
        </p:txBody>
      </p:sp>
    </p:spTree>
    <p:extLst>
      <p:ext uri="{BB962C8B-B14F-4D97-AF65-F5344CB8AC3E}">
        <p14:creationId xmlns:p14="http://schemas.microsoft.com/office/powerpoint/2010/main" val="2658436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8CB7D-B42C-4F9C-B717-3ED574BAE415}"/>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800"/>
              <a:t>However, are we sure our models are valid?</a:t>
            </a:r>
          </a:p>
        </p:txBody>
      </p:sp>
      <p:cxnSp>
        <p:nvCxnSpPr>
          <p:cNvPr id="33" name="Straight Connector 32">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7" name="TextBox 3">
            <a:extLst>
              <a:ext uri="{FF2B5EF4-FFF2-40B4-BE49-F238E27FC236}">
                <a16:creationId xmlns:a16="http://schemas.microsoft.com/office/drawing/2014/main" id="{C20BD627-780B-4AE5-A762-81D7E478F7B2}"/>
              </a:ext>
            </a:extLst>
          </p:cNvPr>
          <p:cNvGraphicFramePr/>
          <p:nvPr>
            <p:extLst>
              <p:ext uri="{D42A27DB-BD31-4B8C-83A1-F6EECF244321}">
                <p14:modId xmlns:p14="http://schemas.microsoft.com/office/powerpoint/2010/main" val="929027102"/>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5F516689-2201-4B9E-BA2C-75ECEFA6433A}"/>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43</a:t>
            </a:fld>
            <a:endParaRPr lang="en-US" sz="1400" b="1">
              <a:solidFill>
                <a:schemeClr val="tx1"/>
              </a:solidFill>
            </a:endParaRPr>
          </a:p>
        </p:txBody>
      </p:sp>
    </p:spTree>
    <p:extLst>
      <p:ext uri="{BB962C8B-B14F-4D97-AF65-F5344CB8AC3E}">
        <p14:creationId xmlns:p14="http://schemas.microsoft.com/office/powerpoint/2010/main" val="609348402"/>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graphicEl>
                                              <a:dgm id="{23D9C01D-A08C-448B-B137-786AA90A7AA1}"/>
                                            </p:graphicEl>
                                          </p:spTgt>
                                        </p:tgtEl>
                                        <p:attrNameLst>
                                          <p:attrName>style.visibility</p:attrName>
                                        </p:attrNameLst>
                                      </p:cBhvr>
                                      <p:to>
                                        <p:strVal val="visible"/>
                                      </p:to>
                                    </p:set>
                                    <p:animEffect transition="in" filter="randombar(horizontal)">
                                      <p:cBhvr>
                                        <p:cTn id="7" dur="500"/>
                                        <p:tgtEl>
                                          <p:spTgt spid="27">
                                            <p:graphicEl>
                                              <a:dgm id="{23D9C01D-A08C-448B-B137-786AA90A7AA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graphicEl>
                                              <a:dgm id="{1F3010AF-B4F0-454E-954C-044A30E001B4}"/>
                                            </p:graphicEl>
                                          </p:spTgt>
                                        </p:tgtEl>
                                        <p:attrNameLst>
                                          <p:attrName>style.visibility</p:attrName>
                                        </p:attrNameLst>
                                      </p:cBhvr>
                                      <p:to>
                                        <p:strVal val="visible"/>
                                      </p:to>
                                    </p:set>
                                    <p:animEffect transition="in" filter="randombar(horizontal)">
                                      <p:cBhvr>
                                        <p:cTn id="12" dur="500"/>
                                        <p:tgtEl>
                                          <p:spTgt spid="27">
                                            <p:graphicEl>
                                              <a:dgm id="{1F3010AF-B4F0-454E-954C-044A30E00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90234-FEBA-43C5-9A48-0F411267FBD8}"/>
              </a:ext>
            </a:extLst>
          </p:cNvPr>
          <p:cNvSpPr>
            <a:spLocks noGrp="1"/>
          </p:cNvSpPr>
          <p:nvPr>
            <p:ph type="title"/>
          </p:nvPr>
        </p:nvSpPr>
        <p:spPr>
          <a:xfrm>
            <a:off x="1901163" y="1111753"/>
            <a:ext cx="3720353" cy="4634494"/>
          </a:xfrm>
          <a:ln w="25400" cap="sq">
            <a:noFill/>
            <a:miter lim="800000"/>
          </a:ln>
        </p:spPr>
        <p:txBody>
          <a:bodyPr vert="horz" lIns="91440" tIns="45720" rIns="91440" bIns="45720" rtlCol="0" anchor="ctr">
            <a:normAutofit/>
          </a:bodyPr>
          <a:lstStyle/>
          <a:p>
            <a:pPr algn="ctr"/>
            <a:r>
              <a:rPr lang="en-US" sz="3200">
                <a:solidFill>
                  <a:schemeClr val="bg1"/>
                </a:solidFill>
              </a:rPr>
              <a:t>Survival Analysis: Schoenfeld Residual Test</a:t>
            </a:r>
          </a:p>
        </p:txBody>
      </p:sp>
      <p:sp>
        <p:nvSpPr>
          <p:cNvPr id="4" name="TextBox 3">
            <a:extLst>
              <a:ext uri="{FF2B5EF4-FFF2-40B4-BE49-F238E27FC236}">
                <a16:creationId xmlns:a16="http://schemas.microsoft.com/office/drawing/2014/main" id="{99D96A81-67A1-4A3B-A608-FEC97C1644FE}"/>
              </a:ext>
            </a:extLst>
          </p:cNvPr>
          <p:cNvSpPr txBox="1"/>
          <p:nvPr/>
        </p:nvSpPr>
        <p:spPr>
          <a:xfrm>
            <a:off x="6570206" y="120110"/>
            <a:ext cx="5057396" cy="6340164"/>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The Schoenfeld Residual Test is used to test the 3rd  assumption made for Cox proportional hazard models - "The hazard ratio is constant over time."</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In the Schoenfeld residual test, our null hypothesis is that the hazard ratio is constant throughout.</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The Schoenfeld residuals are not defined for censored observations. Hence, we only consider those observations for which data till the end of the study is available.</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To obtain the results of this test, we do not go into the Mathematics behind it, but use the plot for the same, which can be generated using R (packages "survival" and "</a:t>
            </a:r>
            <a:r>
              <a:rPr lang="en-US" sz="1400" err="1">
                <a:solidFill>
                  <a:schemeClr val="tx1">
                    <a:lumMod val="85000"/>
                    <a:lumOff val="15000"/>
                  </a:schemeClr>
                </a:solidFill>
              </a:rPr>
              <a:t>survminer</a:t>
            </a:r>
            <a:r>
              <a:rPr lang="en-US" sz="1400">
                <a:solidFill>
                  <a:schemeClr val="tx1">
                    <a:lumMod val="85000"/>
                    <a:lumOff val="15000"/>
                  </a:schemeClr>
                </a:solidFill>
              </a:rPr>
              <a:t>"; functions "</a:t>
            </a:r>
            <a:r>
              <a:rPr lang="en-US" sz="1400" err="1">
                <a:solidFill>
                  <a:schemeClr val="tx1">
                    <a:lumMod val="85000"/>
                    <a:lumOff val="15000"/>
                  </a:schemeClr>
                </a:solidFill>
              </a:rPr>
              <a:t>cox.zph</a:t>
            </a:r>
            <a:r>
              <a:rPr lang="en-US" sz="1400">
                <a:solidFill>
                  <a:schemeClr val="tx1">
                    <a:lumMod val="85000"/>
                    <a:lumOff val="15000"/>
                  </a:schemeClr>
                </a:solidFill>
              </a:rPr>
              <a:t>" and "</a:t>
            </a:r>
            <a:r>
              <a:rPr lang="en-US" sz="1400" err="1">
                <a:solidFill>
                  <a:schemeClr val="tx1">
                    <a:lumMod val="85000"/>
                    <a:lumOff val="15000"/>
                  </a:schemeClr>
                </a:solidFill>
              </a:rPr>
              <a:t>ggcoxzph</a:t>
            </a:r>
            <a:r>
              <a:rPr lang="en-US" sz="1400">
                <a:solidFill>
                  <a:schemeClr val="tx1">
                    <a:lumMod val="85000"/>
                    <a:lumOff val="15000"/>
                  </a:schemeClr>
                </a:solidFill>
              </a:rPr>
              <a:t>").</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The plot is of the log of the hazard ratio vs time. As the hazard ratio is constant, its log should also be constant. We get a curve (solid black line), which should have slope nearly 0, for the proportional hazards assumption to hold.</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The plot also gives a p-value and 95% confidence intervals (represented by dashed lines).</a:t>
            </a:r>
          </a:p>
          <a:p>
            <a:pPr marL="285750" indent="-285750">
              <a:lnSpc>
                <a:spcPct val="90000"/>
              </a:lnSpc>
              <a:spcAft>
                <a:spcPts val="600"/>
              </a:spcAft>
              <a:buFont typeface="Calibri" panose="020F0502020204030204" pitchFamily="34" charset="0"/>
              <a:buChar char="•"/>
            </a:pPr>
            <a:endParaRPr lang="en-US" sz="1400">
              <a:solidFill>
                <a:schemeClr val="tx1">
                  <a:lumMod val="85000"/>
                  <a:lumOff val="15000"/>
                </a:schemeClr>
              </a:solidFill>
            </a:endParaRPr>
          </a:p>
          <a:p>
            <a:pPr marL="285750" indent="-285750">
              <a:lnSpc>
                <a:spcPct val="90000"/>
              </a:lnSpc>
              <a:spcAft>
                <a:spcPts val="600"/>
              </a:spcAft>
              <a:buFont typeface="Calibri" panose="020F0502020204030204" pitchFamily="34" charset="0"/>
              <a:buChar char="•"/>
            </a:pPr>
            <a:r>
              <a:rPr lang="en-US" sz="1400">
                <a:solidFill>
                  <a:schemeClr val="tx1">
                    <a:lumMod val="85000"/>
                    <a:lumOff val="15000"/>
                  </a:schemeClr>
                </a:solidFill>
              </a:rPr>
              <a:t>We do not want our null hypothesis to be rejected. Thus, a high p-value is </a:t>
            </a:r>
            <a:r>
              <a:rPr lang="en-US" sz="1400" err="1">
                <a:solidFill>
                  <a:schemeClr val="tx1">
                    <a:lumMod val="85000"/>
                    <a:lumOff val="15000"/>
                  </a:schemeClr>
                </a:solidFill>
              </a:rPr>
              <a:t>favourable</a:t>
            </a:r>
            <a:r>
              <a:rPr lang="en-US" sz="1400">
                <a:solidFill>
                  <a:schemeClr val="tx1">
                    <a:lumMod val="85000"/>
                    <a:lumOff val="15000"/>
                  </a:schemeClr>
                </a:solidFill>
              </a:rPr>
              <a:t>.</a:t>
            </a:r>
          </a:p>
        </p:txBody>
      </p:sp>
      <p:sp>
        <p:nvSpPr>
          <p:cNvPr id="6" name="Slide Number Placeholder 5">
            <a:extLst>
              <a:ext uri="{FF2B5EF4-FFF2-40B4-BE49-F238E27FC236}">
                <a16:creationId xmlns:a16="http://schemas.microsoft.com/office/drawing/2014/main" id="{D1F948BA-CFA3-42FF-98C3-49968E678D8C}"/>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44</a:t>
            </a:fld>
            <a:endParaRPr lang="en-US" sz="1400" b="1">
              <a:solidFill>
                <a:schemeClr val="tx1"/>
              </a:solidFill>
            </a:endParaRPr>
          </a:p>
        </p:txBody>
      </p:sp>
    </p:spTree>
    <p:extLst>
      <p:ext uri="{BB962C8B-B14F-4D97-AF65-F5344CB8AC3E}">
        <p14:creationId xmlns:p14="http://schemas.microsoft.com/office/powerpoint/2010/main" val="29271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trips(down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strips(downLeft)">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strips(downLeft)">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strips(downLeft)">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strips(downLeft)">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Effect transition="in" filter="strips(downLeft)">
                                      <p:cBhvr>
                                        <p:cTn id="3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25F7-3D4A-4B65-9116-56A037FD302F}"/>
              </a:ext>
            </a:extLst>
          </p:cNvPr>
          <p:cNvSpPr>
            <a:spLocks noGrp="1"/>
          </p:cNvSpPr>
          <p:nvPr>
            <p:ph type="title"/>
          </p:nvPr>
        </p:nvSpPr>
        <p:spPr>
          <a:xfrm>
            <a:off x="643466" y="786383"/>
            <a:ext cx="3517567" cy="1490652"/>
          </a:xfrm>
        </p:spPr>
        <p:txBody>
          <a:bodyPr>
            <a:normAutofit fontScale="90000"/>
          </a:bodyPr>
          <a:lstStyle/>
          <a:p>
            <a:r>
              <a:rPr kumimoji="0" lang="en-IN" sz="3600" b="0" i="0" u="none" strike="noStrike" kern="0" cap="none" spc="0" normalizeH="0" baseline="0" noProof="0">
                <a:ln>
                  <a:noFill/>
                </a:ln>
                <a:solidFill>
                  <a:srgbClr val="FFFFFF"/>
                </a:solidFill>
                <a:effectLst/>
                <a:uLnTx/>
                <a:uFillTx/>
                <a:latin typeface="Georgia Pro Cond Light" panose="02040306050405020303" pitchFamily="18" charset="0"/>
                <a:sym typeface="Geo"/>
              </a:rPr>
              <a:t>Survival Analysis: Schoenfeld Residual Test</a:t>
            </a:r>
            <a:endParaRPr lang="en-IN"/>
          </a:p>
        </p:txBody>
      </p:sp>
      <p:sp>
        <p:nvSpPr>
          <p:cNvPr id="4" name="Text Placeholder 3">
            <a:extLst>
              <a:ext uri="{FF2B5EF4-FFF2-40B4-BE49-F238E27FC236}">
                <a16:creationId xmlns:a16="http://schemas.microsoft.com/office/drawing/2014/main" id="{57CCFE43-06E3-4259-A98A-FFEEFD183BA8}"/>
              </a:ext>
            </a:extLst>
          </p:cNvPr>
          <p:cNvSpPr>
            <a:spLocks noGrp="1"/>
          </p:cNvSpPr>
          <p:nvPr>
            <p:ph type="body" sz="half" idx="2"/>
          </p:nvPr>
        </p:nvSpPr>
        <p:spPr>
          <a:xfrm>
            <a:off x="643465" y="2366682"/>
            <a:ext cx="3517567" cy="3740873"/>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IN"/>
              <a:t>Here we have a plot of log of hazard ratio versus time for Cox PH model of OS with respect to Albumin levels.</a:t>
            </a:r>
          </a:p>
          <a:p>
            <a:pPr marL="285750" indent="-285750">
              <a:buFont typeface="Arial" panose="020B0604020202020204" pitchFamily="34" charset="0"/>
              <a:buChar char="•"/>
            </a:pPr>
            <a:r>
              <a:rPr lang="en-IN"/>
              <a:t>The ‘red’ points represent the scaled Schoenfeld Residuals. </a:t>
            </a:r>
          </a:p>
          <a:p>
            <a:pPr marL="285750" indent="-285750">
              <a:buFont typeface="Arial" panose="020B0604020202020204" pitchFamily="34" charset="0"/>
              <a:buChar char="•"/>
            </a:pPr>
            <a:r>
              <a:rPr lang="en-IN"/>
              <a:t>The solid black curve is the best fit curve for the natural log of hazard ratio. The dashed lines represents the 95% CI for the same.</a:t>
            </a:r>
          </a:p>
        </p:txBody>
      </p:sp>
      <p:pic>
        <p:nvPicPr>
          <p:cNvPr id="8" name="Content Placeholder 7" descr="Chart, line chart, histogram&#10;&#10;Description automatically generated">
            <a:extLst>
              <a:ext uri="{FF2B5EF4-FFF2-40B4-BE49-F238E27FC236}">
                <a16:creationId xmlns:a16="http://schemas.microsoft.com/office/drawing/2014/main" id="{9554D2F7-5615-46E2-BB71-3159531F4E4A}"/>
              </a:ext>
            </a:extLst>
          </p:cNvPr>
          <p:cNvPicPr>
            <a:picLocks noGrp="1" noChangeAspect="1"/>
          </p:cNvPicPr>
          <p:nvPr>
            <p:ph idx="1"/>
          </p:nvPr>
        </p:nvPicPr>
        <p:blipFill>
          <a:blip r:embed="rId2"/>
          <a:stretch>
            <a:fillRect/>
          </a:stretch>
        </p:blipFill>
        <p:spPr>
          <a:xfrm>
            <a:off x="5855351" y="933451"/>
            <a:ext cx="5393674" cy="5306680"/>
          </a:xfrm>
        </p:spPr>
      </p:pic>
      <p:sp>
        <p:nvSpPr>
          <p:cNvPr id="5" name="Slide Number Placeholder 4">
            <a:extLst>
              <a:ext uri="{FF2B5EF4-FFF2-40B4-BE49-F238E27FC236}">
                <a16:creationId xmlns:a16="http://schemas.microsoft.com/office/drawing/2014/main" id="{5E0D2567-D83E-4741-9ABB-2236F7A3DF32}"/>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45</a:t>
            </a:fld>
            <a:endParaRPr lang="en-US" sz="1400" b="1">
              <a:solidFill>
                <a:schemeClr val="tx1"/>
              </a:solidFill>
            </a:endParaRPr>
          </a:p>
        </p:txBody>
      </p:sp>
    </p:spTree>
    <p:extLst>
      <p:ext uri="{BB962C8B-B14F-4D97-AF65-F5344CB8AC3E}">
        <p14:creationId xmlns:p14="http://schemas.microsoft.com/office/powerpoint/2010/main" val="3081143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ext Placeholder 3">
            <a:extLst>
              <a:ext uri="{FF2B5EF4-FFF2-40B4-BE49-F238E27FC236}">
                <a16:creationId xmlns:a16="http://schemas.microsoft.com/office/drawing/2014/main" id="{694AD1F3-023E-4BE7-ACDD-977901D7BF5C}"/>
              </a:ext>
            </a:extLst>
          </p:cNvPr>
          <p:cNvGraphicFramePr/>
          <p:nvPr>
            <p:extLst>
              <p:ext uri="{D42A27DB-BD31-4B8C-83A1-F6EECF244321}">
                <p14:modId xmlns:p14="http://schemas.microsoft.com/office/powerpoint/2010/main" val="1928612934"/>
              </p:ext>
            </p:extLst>
          </p:nvPr>
        </p:nvGraphicFramePr>
        <p:xfrm>
          <a:off x="643465" y="-4950"/>
          <a:ext cx="3517567" cy="4536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9" name="Picture 39" descr="A picture containing diagram&#10;&#10;Description automatically generated">
            <a:extLst>
              <a:ext uri="{FF2B5EF4-FFF2-40B4-BE49-F238E27FC236}">
                <a16:creationId xmlns:a16="http://schemas.microsoft.com/office/drawing/2014/main" id="{06BB24DA-2858-49FE-B626-212D7DF1176E}"/>
              </a:ext>
            </a:extLst>
          </p:cNvPr>
          <p:cNvPicPr>
            <a:picLocks noChangeAspect="1"/>
          </p:cNvPicPr>
          <p:nvPr/>
        </p:nvPicPr>
        <p:blipFill>
          <a:blip r:embed="rId7"/>
          <a:stretch>
            <a:fillRect/>
          </a:stretch>
        </p:blipFill>
        <p:spPr>
          <a:xfrm>
            <a:off x="643003" y="4432669"/>
            <a:ext cx="3526076" cy="2355894"/>
          </a:xfrm>
          <a:prstGeom prst="rect">
            <a:avLst/>
          </a:prstGeom>
        </p:spPr>
      </p:pic>
      <p:sp>
        <p:nvSpPr>
          <p:cNvPr id="11" name="Slide Number Placeholder 10">
            <a:extLst>
              <a:ext uri="{FF2B5EF4-FFF2-40B4-BE49-F238E27FC236}">
                <a16:creationId xmlns:a16="http://schemas.microsoft.com/office/drawing/2014/main" id="{DF5EC9EF-3C37-4607-8C21-B69E9AA7E901}"/>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46</a:t>
            </a:fld>
            <a:endParaRPr lang="en-US" sz="1400" b="1">
              <a:solidFill>
                <a:schemeClr val="tx1"/>
              </a:solidFill>
            </a:endParaRPr>
          </a:p>
        </p:txBody>
      </p:sp>
      <p:pic>
        <p:nvPicPr>
          <p:cNvPr id="25" name="Picture 25" descr="Chart&#10;&#10;Description automatically generated">
            <a:extLst>
              <a:ext uri="{FF2B5EF4-FFF2-40B4-BE49-F238E27FC236}">
                <a16:creationId xmlns:a16="http://schemas.microsoft.com/office/drawing/2014/main" id="{BE58B818-2087-4A2C-B4E0-CDEBBADCF6D5}"/>
              </a:ext>
            </a:extLst>
          </p:cNvPr>
          <p:cNvPicPr>
            <a:picLocks noGrp="1" noChangeAspect="1"/>
          </p:cNvPicPr>
          <p:nvPr>
            <p:ph idx="1"/>
          </p:nvPr>
        </p:nvPicPr>
        <p:blipFill>
          <a:blip r:embed="rId8"/>
          <a:stretch>
            <a:fillRect/>
          </a:stretch>
        </p:blipFill>
        <p:spPr>
          <a:xfrm>
            <a:off x="5458984" y="854892"/>
            <a:ext cx="5918184" cy="5220732"/>
          </a:xfrm>
        </p:spPr>
      </p:pic>
    </p:spTree>
    <p:extLst>
      <p:ext uri="{BB962C8B-B14F-4D97-AF65-F5344CB8AC3E}">
        <p14:creationId xmlns:p14="http://schemas.microsoft.com/office/powerpoint/2010/main" val="1012532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graphicEl>
                                              <a:dgm id="{C16A22E0-D67A-4365-B332-EC36FEBE94CA}"/>
                                            </p:graphicEl>
                                          </p:spTgt>
                                        </p:tgtEl>
                                        <p:attrNameLst>
                                          <p:attrName>style.visibility</p:attrName>
                                        </p:attrNameLst>
                                      </p:cBhvr>
                                      <p:to>
                                        <p:strVal val="visible"/>
                                      </p:to>
                                    </p:set>
                                    <p:animEffect transition="in" filter="wipe(down)">
                                      <p:cBhvr>
                                        <p:cTn id="7" dur="500"/>
                                        <p:tgtEl>
                                          <p:spTgt spid="9">
                                            <p:graphicEl>
                                              <a:dgm id="{C16A22E0-D67A-4365-B332-EC36FEBE94C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graphicEl>
                                              <a:dgm id="{C3C5D3E4-DD37-4A63-8B44-86725B0872F0}"/>
                                            </p:graphicEl>
                                          </p:spTgt>
                                        </p:tgtEl>
                                        <p:attrNameLst>
                                          <p:attrName>style.visibility</p:attrName>
                                        </p:attrNameLst>
                                      </p:cBhvr>
                                      <p:to>
                                        <p:strVal val="visible"/>
                                      </p:to>
                                    </p:set>
                                    <p:animEffect transition="in" filter="wipe(down)">
                                      <p:cBhvr>
                                        <p:cTn id="12" dur="500"/>
                                        <p:tgtEl>
                                          <p:spTgt spid="9">
                                            <p:graphicEl>
                                              <a:dgm id="{C3C5D3E4-DD37-4A63-8B44-86725B0872F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graphicEl>
                                              <a:dgm id="{CF646C9B-124F-4FB2-BB34-A7133FD85474}"/>
                                            </p:graphicEl>
                                          </p:spTgt>
                                        </p:tgtEl>
                                        <p:attrNameLst>
                                          <p:attrName>style.visibility</p:attrName>
                                        </p:attrNameLst>
                                      </p:cBhvr>
                                      <p:to>
                                        <p:strVal val="visible"/>
                                      </p:to>
                                    </p:set>
                                    <p:animEffect transition="in" filter="wipe(down)">
                                      <p:cBhvr>
                                        <p:cTn id="17" dur="500"/>
                                        <p:tgtEl>
                                          <p:spTgt spid="9">
                                            <p:graphicEl>
                                              <a:dgm id="{CF646C9B-124F-4FB2-BB34-A7133FD8547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graphicEl>
                                              <a:dgm id="{416F6F10-C81B-4E50-9017-B9326B12E1C0}"/>
                                            </p:graphicEl>
                                          </p:spTgt>
                                        </p:tgtEl>
                                        <p:attrNameLst>
                                          <p:attrName>style.visibility</p:attrName>
                                        </p:attrNameLst>
                                      </p:cBhvr>
                                      <p:to>
                                        <p:strVal val="visible"/>
                                      </p:to>
                                    </p:set>
                                    <p:animEffect transition="in" filter="wipe(down)">
                                      <p:cBhvr>
                                        <p:cTn id="22" dur="500"/>
                                        <p:tgtEl>
                                          <p:spTgt spid="9">
                                            <p:graphicEl>
                                              <a:dgm id="{416F6F10-C81B-4E50-9017-B9326B12E1C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graphicEl>
                                              <a:dgm id="{F0D0EA5A-4D65-498A-831D-0E52A7FFAEE3}"/>
                                            </p:graphicEl>
                                          </p:spTgt>
                                        </p:tgtEl>
                                        <p:attrNameLst>
                                          <p:attrName>style.visibility</p:attrName>
                                        </p:attrNameLst>
                                      </p:cBhvr>
                                      <p:to>
                                        <p:strVal val="visible"/>
                                      </p:to>
                                    </p:set>
                                    <p:animEffect transition="in" filter="wipe(down)">
                                      <p:cBhvr>
                                        <p:cTn id="27" dur="500"/>
                                        <p:tgtEl>
                                          <p:spTgt spid="9">
                                            <p:graphicEl>
                                              <a:dgm id="{F0D0EA5A-4D65-498A-831D-0E52A7FFAEE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arn(inVertical)">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D8389E-A278-4229-BC3E-3EB6391394A0}"/>
              </a:ext>
            </a:extLst>
          </p:cNvPr>
          <p:cNvSpPr>
            <a:spLocks noGrp="1"/>
          </p:cNvSpPr>
          <p:nvPr>
            <p:ph type="title"/>
          </p:nvPr>
        </p:nvSpPr>
        <p:spPr>
          <a:xfrm>
            <a:off x="1097280" y="286603"/>
            <a:ext cx="10058400" cy="1450757"/>
          </a:xfrm>
        </p:spPr>
        <p:txBody>
          <a:bodyPr anchor="ctr">
            <a:normAutofit/>
          </a:bodyPr>
          <a:lstStyle/>
          <a:p>
            <a:r>
              <a:rPr lang="en-IN">
                <a:solidFill>
                  <a:srgbClr val="FFFFFF"/>
                </a:solidFill>
              </a:rPr>
              <a:t>Survival Analysis: Schoenfeld Residual Test</a:t>
            </a:r>
          </a:p>
        </p:txBody>
      </p:sp>
      <p:sp>
        <p:nvSpPr>
          <p:cNvPr id="3" name="Content Placeholder 2">
            <a:extLst>
              <a:ext uri="{FF2B5EF4-FFF2-40B4-BE49-F238E27FC236}">
                <a16:creationId xmlns:a16="http://schemas.microsoft.com/office/drawing/2014/main" id="{093C9218-00B7-45D8-83B1-C5F0CD5B9519}"/>
              </a:ext>
            </a:extLst>
          </p:cNvPr>
          <p:cNvSpPr>
            <a:spLocks noGrp="1"/>
          </p:cNvSpPr>
          <p:nvPr>
            <p:ph idx="1"/>
          </p:nvPr>
        </p:nvSpPr>
        <p:spPr>
          <a:xfrm>
            <a:off x="1096963" y="2675694"/>
            <a:ext cx="10058400" cy="3193294"/>
          </a:xfrm>
        </p:spPr>
        <p:txBody>
          <a:bodyPr vert="horz" lIns="0" tIns="45720" rIns="0" bIns="45720" rtlCol="0" anchor="t">
            <a:normAutofit fontScale="92500" lnSpcReduction="10000"/>
          </a:bodyPr>
          <a:lstStyle/>
          <a:p>
            <a:r>
              <a:rPr lang="en-IN" dirty="0"/>
              <a:t>Following are the results obtained in Schoenfeld Residual Test:</a:t>
            </a:r>
          </a:p>
          <a:p>
            <a:pPr>
              <a:buFont typeface="Arial" panose="020B0604020202020204" pitchFamily="34" charset="0"/>
              <a:buChar char="•"/>
            </a:pPr>
            <a:r>
              <a:rPr lang="en-IN" dirty="0"/>
              <a:t> In 3 year survival models, for the univariate Cox PH models of the following covariates, the Schoenfeld test doesn’t reject the null hypothesis: MUST, CRP, Age, Albumin, ICU Stay. The optimal multivariate models have a sufficiently high p-value, which supports the null hypothesis. </a:t>
            </a:r>
          </a:p>
          <a:p>
            <a:pPr>
              <a:buFont typeface="Arial" panose="020B0604020202020204" pitchFamily="34" charset="0"/>
              <a:buChar char="•"/>
            </a:pPr>
            <a:r>
              <a:rPr lang="en-IN" dirty="0"/>
              <a:t> In 8 year and overall survival, all the univariate and optimal multivariate models have a sufficiently large p-value except in the univariate Cox PH model for ICU stay. </a:t>
            </a:r>
          </a:p>
          <a:p>
            <a:pPr>
              <a:buFont typeface="Arial" panose="020B0604020202020204" pitchFamily="34" charset="0"/>
              <a:buChar char="•"/>
            </a:pPr>
            <a:r>
              <a:rPr lang="en-IN" dirty="0"/>
              <a:t> Therefore, most of the Cox proportional hazard models that were used to draw conclusions can be considered valid due to the Schoenfeld Residual test. </a:t>
            </a:r>
          </a:p>
          <a:p>
            <a:pPr marL="0" indent="0">
              <a:buNone/>
            </a:pPr>
            <a:endParaRPr lang="en-IN"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D2F6DC42-444A-4933-B8E7-9357D0CCBD54}"/>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47</a:t>
            </a:fld>
            <a:endParaRPr lang="en-US" sz="1400" b="1">
              <a:solidFill>
                <a:schemeClr val="bg1"/>
              </a:solidFill>
            </a:endParaRPr>
          </a:p>
        </p:txBody>
      </p:sp>
    </p:spTree>
    <p:extLst>
      <p:ext uri="{BB962C8B-B14F-4D97-AF65-F5344CB8AC3E}">
        <p14:creationId xmlns:p14="http://schemas.microsoft.com/office/powerpoint/2010/main" val="19806548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8"/>
            <a:ext cx="4813072" cy="3466737"/>
          </a:xfrm>
        </p:spPr>
        <p:txBody>
          <a:bodyPr>
            <a:normAutofit/>
          </a:bodyPr>
          <a:lstStyle/>
          <a:p>
            <a:r>
              <a:rPr lang="en-US"/>
              <a:t>Linear Regression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1985" y="4294754"/>
            <a:ext cx="4829101" cy="2116660"/>
          </a:xfrm>
        </p:spPr>
        <p:txBody>
          <a:bodyPr>
            <a:normAutofit/>
          </a:bodyPr>
          <a:lstStyle/>
          <a:p>
            <a:endParaRPr lang="en-US"/>
          </a:p>
          <a:p>
            <a:pPr marL="457200" indent="-457200">
              <a:buAutoNum type="arabicPeriod"/>
            </a:pPr>
            <a:endParaRPr lang="en-US"/>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98D8630-100F-44C5-B579-D055F3C2CFFE}"/>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48</a:t>
            </a:fld>
            <a:endParaRPr lang="en-US" sz="1400" b="1">
              <a:solidFill>
                <a:schemeClr val="tx1"/>
              </a:solidFill>
            </a:endParaRPr>
          </a:p>
        </p:txBody>
      </p:sp>
    </p:spTree>
    <p:extLst>
      <p:ext uri="{BB962C8B-B14F-4D97-AF65-F5344CB8AC3E}">
        <p14:creationId xmlns:p14="http://schemas.microsoft.com/office/powerpoint/2010/main" val="2844590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0B1-BB70-44F6-8B27-B620FF83CC0A}"/>
              </a:ext>
            </a:extLst>
          </p:cNvPr>
          <p:cNvSpPr>
            <a:spLocks noGrp="1"/>
          </p:cNvSpPr>
          <p:nvPr>
            <p:ph type="title"/>
          </p:nvPr>
        </p:nvSpPr>
        <p:spPr/>
        <p:txBody>
          <a:bodyPr/>
          <a:lstStyle/>
          <a:p>
            <a:pPr algn="ctr"/>
            <a:r>
              <a:rPr lang="en-US"/>
              <a:t>Linear Regression</a:t>
            </a:r>
          </a:p>
        </p:txBody>
      </p:sp>
      <p:sp>
        <p:nvSpPr>
          <p:cNvPr id="3" name="Content Placeholder 2">
            <a:extLst>
              <a:ext uri="{FF2B5EF4-FFF2-40B4-BE49-F238E27FC236}">
                <a16:creationId xmlns:a16="http://schemas.microsoft.com/office/drawing/2014/main" id="{C83FA9E5-D7C2-4486-99FF-AB9A54D6FBA0}"/>
              </a:ext>
            </a:extLst>
          </p:cNvPr>
          <p:cNvSpPr>
            <a:spLocks noGrp="1"/>
          </p:cNvSpPr>
          <p:nvPr>
            <p:ph idx="1"/>
          </p:nvPr>
        </p:nvSpPr>
        <p:spPr>
          <a:xfrm>
            <a:off x="1097280" y="2108201"/>
            <a:ext cx="10718800" cy="3760891"/>
          </a:xfrm>
        </p:spPr>
        <p:txBody>
          <a:bodyPr vert="horz" lIns="0" tIns="45720" rIns="0" bIns="45720" rtlCol="0" anchor="t">
            <a:noAutofit/>
          </a:bodyPr>
          <a:lstStyle/>
          <a:p>
            <a:r>
              <a:rPr lang="en-US">
                <a:ea typeface="+mn-lt"/>
                <a:cs typeface="+mn-lt"/>
              </a:rPr>
              <a:t>Finally, we take into account that serum albumin level can be affected by C-Reactive Protein level, MUST, and the New York Heart Association (NYHA) class. Hence, we investigate their relation using regression analysis. </a:t>
            </a:r>
            <a:endParaRPr lang="en-US"/>
          </a:p>
          <a:p>
            <a:r>
              <a:rPr lang="en-US">
                <a:ea typeface="+mn-lt"/>
                <a:cs typeface="+mn-lt"/>
              </a:rPr>
              <a:t>We used two methods: </a:t>
            </a:r>
            <a:endParaRPr lang="en-US"/>
          </a:p>
          <a:p>
            <a:pPr marL="0" indent="0">
              <a:buNone/>
            </a:pPr>
            <a:r>
              <a:rPr lang="en-US">
                <a:ea typeface="+mn-lt"/>
                <a:cs typeface="+mn-lt"/>
              </a:rPr>
              <a:t>          </a:t>
            </a:r>
            <a:r>
              <a:rPr lang="en-US" b="1" u="sng">
                <a:ea typeface="+mn-lt"/>
                <a:cs typeface="+mn-lt"/>
              </a:rPr>
              <a:t>Remove NULL observations:</a:t>
            </a:r>
            <a:r>
              <a:rPr lang="en-US">
                <a:ea typeface="+mn-lt"/>
                <a:cs typeface="+mn-lt"/>
              </a:rPr>
              <a:t>                        </a:t>
            </a:r>
            <a:r>
              <a:rPr lang="en-US" b="1" u="sng">
                <a:ea typeface="+mn-lt"/>
                <a:cs typeface="+mn-lt"/>
              </a:rPr>
              <a:t>Replace NULL observations by mean:</a:t>
            </a:r>
          </a:p>
          <a:p>
            <a:pPr marL="0" indent="0">
              <a:buNone/>
            </a:pPr>
            <a:r>
              <a:rPr lang="en-US">
                <a:ea typeface="+mn-lt"/>
                <a:cs typeface="+mn-lt"/>
              </a:rPr>
              <a:t>  </a:t>
            </a:r>
            <a:r>
              <a:rPr lang="en-US" sz="1600">
                <a:solidFill>
                  <a:srgbClr val="C00000"/>
                </a:solidFill>
                <a:ea typeface="+mn-lt"/>
                <a:cs typeface="+mn-lt"/>
              </a:rPr>
              <a:t>CRP and Albumin: r² = 0.0486, r = -0.22, p &lt; 0.0001          CRP and Albumin: r² = 0.0219, r = -0.148, p &lt; 0.0001</a:t>
            </a:r>
            <a:endParaRPr lang="en-US" sz="1600">
              <a:solidFill>
                <a:srgbClr val="C00000"/>
              </a:solidFill>
            </a:endParaRPr>
          </a:p>
          <a:p>
            <a:r>
              <a:rPr lang="en-US" sz="1600">
                <a:solidFill>
                  <a:srgbClr val="C00000"/>
                </a:solidFill>
                <a:ea typeface="+mn-lt"/>
                <a:cs typeface="+mn-lt"/>
              </a:rPr>
              <a:t>MUST and Albumin: r² = 0.0245, r = -0.156, p &lt; 0.0001      MUST and Albumin: r² = 0.0201, r = -0.142, p &lt; 0.0001</a:t>
            </a:r>
            <a:endParaRPr lang="en-US" sz="1600">
              <a:solidFill>
                <a:srgbClr val="C00000"/>
              </a:solidFill>
            </a:endParaRPr>
          </a:p>
          <a:p>
            <a:r>
              <a:rPr lang="en-US" sz="1600">
                <a:solidFill>
                  <a:srgbClr val="C00000"/>
                </a:solidFill>
                <a:ea typeface="+mn-lt"/>
                <a:cs typeface="+mn-lt"/>
              </a:rPr>
              <a:t>NYHA and Albumin: r² = 0.0134, r = -0.116, p = 0.0003       NYHA and Albumin: r² = 0.0105, r = -0.102, p = 0.0004</a:t>
            </a:r>
            <a:endParaRPr lang="en-US" sz="1600">
              <a:solidFill>
                <a:srgbClr val="C00000"/>
              </a:solidFill>
            </a:endParaRPr>
          </a:p>
          <a:p>
            <a:pPr algn="ctr"/>
            <a:r>
              <a:rPr lang="en-US" sz="1600"/>
              <a:t>Hence, as r is close to 0 in most cases, we can consider these variables to have almost no linear relationship.</a:t>
            </a:r>
          </a:p>
          <a:p>
            <a:endParaRPr lang="en-US"/>
          </a:p>
        </p:txBody>
      </p:sp>
      <p:sp>
        <p:nvSpPr>
          <p:cNvPr id="5" name="Slide Number Placeholder 4">
            <a:extLst>
              <a:ext uri="{FF2B5EF4-FFF2-40B4-BE49-F238E27FC236}">
                <a16:creationId xmlns:a16="http://schemas.microsoft.com/office/drawing/2014/main" id="{AF8F4A92-6005-42DA-9102-CC2C2D728697}"/>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49</a:t>
            </a:fld>
            <a:endParaRPr lang="en-US" sz="1400" b="1">
              <a:solidFill>
                <a:schemeClr val="bg1"/>
              </a:solidFill>
            </a:endParaRPr>
          </a:p>
        </p:txBody>
      </p:sp>
    </p:spTree>
    <p:extLst>
      <p:ext uri="{BB962C8B-B14F-4D97-AF65-F5344CB8AC3E}">
        <p14:creationId xmlns:p14="http://schemas.microsoft.com/office/powerpoint/2010/main" val="26486073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1C700-6F01-4E5D-8072-C91659F61102}"/>
              </a:ext>
            </a:extLst>
          </p:cNvPr>
          <p:cNvSpPr>
            <a:spLocks noGrp="1"/>
          </p:cNvSpPr>
          <p:nvPr>
            <p:ph type="title"/>
          </p:nvPr>
        </p:nvSpPr>
        <p:spPr>
          <a:xfrm>
            <a:off x="858749" y="963997"/>
            <a:ext cx="3787457" cy="4938361"/>
          </a:xfrm>
        </p:spPr>
        <p:txBody>
          <a:bodyPr anchor="ctr">
            <a:normAutofit/>
          </a:bodyPr>
          <a:lstStyle/>
          <a:p>
            <a:r>
              <a:rPr lang="en-US"/>
              <a:t>Data </a:t>
            </a:r>
            <a:r>
              <a:rPr lang="en-US">
                <a:ea typeface="+mj-lt"/>
                <a:cs typeface="+mj-lt"/>
              </a:rPr>
              <a:t>Description</a:t>
            </a:r>
            <a:r>
              <a:rPr lang="en-US"/>
              <a:t> </a:t>
            </a:r>
            <a:endParaRPr lang="en-IN"/>
          </a:p>
        </p:txBody>
      </p:sp>
      <p:cxnSp>
        <p:nvCxnSpPr>
          <p:cNvPr id="21" name="Straight Connector 20">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39360D-B149-4A26-85E9-12921A2EA7C5}"/>
              </a:ext>
            </a:extLst>
          </p:cNvPr>
          <p:cNvSpPr>
            <a:spLocks noGrp="1"/>
          </p:cNvSpPr>
          <p:nvPr>
            <p:ph idx="1"/>
          </p:nvPr>
        </p:nvSpPr>
        <p:spPr>
          <a:xfrm>
            <a:off x="5301798" y="911537"/>
            <a:ext cx="5968181" cy="5000302"/>
          </a:xfrm>
        </p:spPr>
        <p:txBody>
          <a:bodyPr anchor="ctr">
            <a:normAutofit lnSpcReduction="10000"/>
          </a:bodyPr>
          <a:lstStyle/>
          <a:p>
            <a:r>
              <a:rPr lang="en-US" sz="1900" b="1"/>
              <a:t>4. Postoperative data: </a:t>
            </a:r>
            <a:r>
              <a:rPr lang="en-US" sz="1900"/>
              <a:t>These include the post operative data collected during the hospitalization</a:t>
            </a:r>
            <a:r>
              <a:rPr lang="en-IN" sz="1900"/>
              <a:t> such as </a:t>
            </a:r>
            <a:r>
              <a:rPr lang="en-IN" sz="1900" b="1"/>
              <a:t>mechanical ventilation </a:t>
            </a:r>
            <a:r>
              <a:rPr lang="en-IN" sz="1900"/>
              <a:t>time after surgery, </a:t>
            </a:r>
            <a:r>
              <a:rPr lang="en-IN" sz="1900" b="1"/>
              <a:t>New dialysis</a:t>
            </a:r>
            <a:r>
              <a:rPr lang="en-IN" sz="1900"/>
              <a:t>(development of acute kidney failure requiring new dialysis after surgery during hospitalization)</a:t>
            </a:r>
            <a:r>
              <a:rPr lang="en-IN" sz="1900" b="0" i="0" u="none" strike="noStrike" baseline="0"/>
              <a:t>, </a:t>
            </a:r>
            <a:r>
              <a:rPr lang="en-IN" sz="1900" b="1" i="0" u="none" strike="noStrike" baseline="0"/>
              <a:t>Bleeding</a:t>
            </a:r>
            <a:r>
              <a:rPr lang="en-IN" sz="1900" b="0" i="0" u="none" strike="noStrike" baseline="0"/>
              <a:t>, </a:t>
            </a:r>
            <a:r>
              <a:rPr lang="en-IN" sz="1900" b="1" i="0" u="none" strike="noStrike" baseline="0"/>
              <a:t>ICU stay</a:t>
            </a:r>
            <a:r>
              <a:rPr lang="en-IN" sz="1900" b="0" i="0" u="none" strike="noStrike" baseline="0"/>
              <a:t>, </a:t>
            </a:r>
            <a:r>
              <a:rPr lang="en-IN" sz="1900" b="1" i="0" u="none" strike="noStrike" baseline="0"/>
              <a:t>Hospitalization duration</a:t>
            </a:r>
            <a:r>
              <a:rPr lang="en-IN" sz="1900" b="0" i="0" u="none" strike="noStrike" baseline="0"/>
              <a:t>, </a:t>
            </a:r>
            <a:r>
              <a:rPr lang="en-IN" sz="1900" b="1" i="0" u="none" strike="noStrike" baseline="0"/>
              <a:t>Readmission to ICU</a:t>
            </a:r>
            <a:r>
              <a:rPr lang="en-IN" sz="1900" b="0" i="0" u="none" strike="noStrike" baseline="0"/>
              <a:t>, in </a:t>
            </a:r>
            <a:r>
              <a:rPr lang="en-IN" sz="1900" b="1" i="0" u="none" strike="noStrike" baseline="0"/>
              <a:t>hospital mortality</a:t>
            </a:r>
            <a:r>
              <a:rPr lang="en-IN" sz="1900" b="0" i="0" u="none" strike="noStrike" baseline="0"/>
              <a:t>, New onset </a:t>
            </a:r>
            <a:r>
              <a:rPr lang="en-IN" sz="1900" b="1"/>
              <a:t>A</a:t>
            </a:r>
            <a:r>
              <a:rPr lang="en-IN" sz="1900" b="1" i="0" u="none" strike="noStrike" baseline="0"/>
              <a:t>trial fibrillation</a:t>
            </a:r>
            <a:r>
              <a:rPr lang="en-IN" sz="1900" b="0" i="0" u="none" strike="noStrike" baseline="0"/>
              <a:t>, </a:t>
            </a:r>
            <a:r>
              <a:rPr lang="en-IN" sz="1900" b="1"/>
              <a:t>Delirium</a:t>
            </a:r>
            <a:r>
              <a:rPr lang="en-IN" sz="1900"/>
              <a:t>, </a:t>
            </a:r>
            <a:r>
              <a:rPr lang="en-IN" sz="1900" b="1" i="0" u="none" strike="noStrike" baseline="0"/>
              <a:t>Inotropes</a:t>
            </a:r>
            <a:r>
              <a:rPr lang="en-IN" sz="1900" b="0" i="0" u="none" strike="noStrike" baseline="0"/>
              <a:t>, </a:t>
            </a:r>
            <a:r>
              <a:rPr lang="en-IN" sz="1900" b="1" i="0" u="none" strike="noStrike" baseline="0"/>
              <a:t>Cardiac Arrhythmia</a:t>
            </a:r>
            <a:r>
              <a:rPr lang="en-IN" sz="1900" b="0" i="0" u="none" strike="noStrike" baseline="0"/>
              <a:t>, </a:t>
            </a:r>
            <a:r>
              <a:rPr lang="en-IN" sz="1900" b="1" i="0" u="none" strike="noStrike" baseline="0"/>
              <a:t>Bradycardia</a:t>
            </a:r>
            <a:r>
              <a:rPr lang="en-IN" sz="1900" b="0" i="0" u="none" strike="noStrike" baseline="0"/>
              <a:t>.</a:t>
            </a:r>
            <a:r>
              <a:rPr lang="en-IN" sz="1900"/>
              <a:t> </a:t>
            </a:r>
            <a:endParaRPr lang="en-US" sz="1900" b="0" i="0" u="none" strike="noStrike" baseline="0"/>
          </a:p>
          <a:p>
            <a:r>
              <a:rPr lang="en-US" sz="1900" b="1"/>
              <a:t>5. Follow-up data</a:t>
            </a:r>
            <a:r>
              <a:rPr lang="en-US" sz="1900"/>
              <a:t>: This part includes the data acquired by both electronic medical records and phone interviews. It includes </a:t>
            </a:r>
            <a:r>
              <a:rPr lang="en-US" sz="1900" b="1" i="0" u="none" strike="noStrike" baseline="0"/>
              <a:t>Survival (total number of days alive after surgery), Death (whether the patient died during the follow up period)</a:t>
            </a:r>
            <a:r>
              <a:rPr lang="en-US" sz="1900" b="0" i="0" u="none" strike="noStrike" baseline="0"/>
              <a:t>. In this category the </a:t>
            </a:r>
            <a:r>
              <a:rPr lang="en-US" sz="1900" b="1" i="0" u="none" strike="noStrike" baseline="0"/>
              <a:t>data was recorded till the patient was lost to follow up or the death of patient.</a:t>
            </a:r>
            <a:r>
              <a:rPr lang="en-US" sz="1900" b="1"/>
              <a:t> </a:t>
            </a:r>
            <a:r>
              <a:rPr lang="en-US" sz="1900"/>
              <a:t>The data where the patient was lost to follow-up was denoted by "lost" in the original dataset.</a:t>
            </a:r>
            <a:endParaRPr lang="en-US" sz="1900" i="0" u="none" strike="noStrike" baseline="0"/>
          </a:p>
          <a:p>
            <a:pPr marL="0" indent="0">
              <a:buNone/>
            </a:pPr>
            <a:endParaRPr lang="en-IN" sz="1900" i="0" u="none" strike="noStrike" baseline="0"/>
          </a:p>
        </p:txBody>
      </p:sp>
      <p:sp>
        <p:nvSpPr>
          <p:cNvPr id="4" name="Slide Number Placeholder 3">
            <a:extLst>
              <a:ext uri="{FF2B5EF4-FFF2-40B4-BE49-F238E27FC236}">
                <a16:creationId xmlns:a16="http://schemas.microsoft.com/office/drawing/2014/main" id="{F1D30D4A-76AD-4C75-8ADD-912055A71EEC}"/>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5</a:t>
            </a:fld>
            <a:endParaRPr lang="en-US" sz="1400" b="1">
              <a:solidFill>
                <a:schemeClr val="tx1"/>
              </a:solidFill>
            </a:endParaRPr>
          </a:p>
        </p:txBody>
      </p:sp>
    </p:spTree>
    <p:extLst>
      <p:ext uri="{BB962C8B-B14F-4D97-AF65-F5344CB8AC3E}">
        <p14:creationId xmlns:p14="http://schemas.microsoft.com/office/powerpoint/2010/main" val="12374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8"/>
            <a:ext cx="4813072" cy="3466737"/>
          </a:xfrm>
        </p:spPr>
        <p:txBody>
          <a:bodyPr>
            <a:normAutofit/>
          </a:bodyPr>
          <a:lstStyle/>
          <a:p>
            <a:r>
              <a:rPr lang="en-US"/>
              <a:t>Conclusion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1985" y="4294754"/>
            <a:ext cx="4829101" cy="2116660"/>
          </a:xfrm>
        </p:spPr>
        <p:txBody>
          <a:bodyPr>
            <a:normAutofit/>
          </a:bodyPr>
          <a:lstStyle/>
          <a:p>
            <a:endParaRPr lang="en-US"/>
          </a:p>
          <a:p>
            <a:pPr marL="457200" indent="-457200">
              <a:buAutoNum type="arabicPeriod"/>
            </a:pPr>
            <a:endParaRPr lang="en-US"/>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65EFF0D-355A-4A00-B5CA-659AEE3ED5F2}"/>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50</a:t>
            </a:fld>
            <a:endParaRPr lang="en-US" sz="1400" b="1">
              <a:solidFill>
                <a:schemeClr val="tx1"/>
              </a:solidFill>
            </a:endParaRPr>
          </a:p>
        </p:txBody>
      </p:sp>
    </p:spTree>
    <p:extLst>
      <p:ext uri="{BB962C8B-B14F-4D97-AF65-F5344CB8AC3E}">
        <p14:creationId xmlns:p14="http://schemas.microsoft.com/office/powerpoint/2010/main" val="22198005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6D66C-FBC6-468D-A45C-F7E3BAAA1523}"/>
              </a:ext>
            </a:extLst>
          </p:cNvPr>
          <p:cNvSpPr>
            <a:spLocks noGrp="1"/>
          </p:cNvSpPr>
          <p:nvPr>
            <p:ph type="title"/>
          </p:nvPr>
        </p:nvSpPr>
        <p:spPr>
          <a:xfrm>
            <a:off x="1097280" y="286603"/>
            <a:ext cx="10058400" cy="1450757"/>
          </a:xfrm>
        </p:spPr>
        <p:txBody>
          <a:bodyPr>
            <a:normAutofit/>
          </a:bodyPr>
          <a:lstStyle/>
          <a:p>
            <a:r>
              <a:rPr lang="en-IN"/>
              <a:t>Conclusion</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EAB9F0-9A82-4982-80A4-3905F8E6EC6A}"/>
              </a:ext>
            </a:extLst>
          </p:cNvPr>
          <p:cNvSpPr>
            <a:spLocks noGrp="1"/>
          </p:cNvSpPr>
          <p:nvPr>
            <p:ph idx="1"/>
          </p:nvPr>
        </p:nvSpPr>
        <p:spPr>
          <a:xfrm>
            <a:off x="1193532" y="2173651"/>
            <a:ext cx="6437367" cy="4068662"/>
          </a:xfrm>
        </p:spPr>
        <p:txBody>
          <a:bodyPr vert="horz" lIns="0" tIns="45720" rIns="0" bIns="45720" rtlCol="0" anchor="t">
            <a:normAutofit/>
          </a:bodyPr>
          <a:lstStyle/>
          <a:p>
            <a:pPr marL="0" indent="0">
              <a:lnSpc>
                <a:spcPct val="100000"/>
              </a:lnSpc>
              <a:buNone/>
            </a:pPr>
            <a:r>
              <a:rPr lang="en-IN" sz="1800" dirty="0"/>
              <a:t>Following conclusions are obtained from Kaplan Meier Curves:</a:t>
            </a:r>
          </a:p>
          <a:p>
            <a:pPr>
              <a:lnSpc>
                <a:spcPct val="100000"/>
              </a:lnSpc>
              <a:buFont typeface="Arial" panose="020B0604020202020204" pitchFamily="34" charset="0"/>
              <a:buChar char="•"/>
            </a:pPr>
            <a:r>
              <a:rPr lang="en-IN" sz="1800" dirty="0"/>
              <a:t> </a:t>
            </a:r>
            <a:r>
              <a:rPr lang="en-US" sz="1800" dirty="0"/>
              <a:t>Malnutrition is associated with worse 3-year survival outcome after cardiac surgery. </a:t>
            </a:r>
          </a:p>
          <a:p>
            <a:pPr>
              <a:lnSpc>
                <a:spcPct val="100000"/>
              </a:lnSpc>
              <a:buFont typeface="Arial" panose="020B0604020202020204" pitchFamily="34" charset="0"/>
              <a:buChar char="•"/>
            </a:pPr>
            <a:r>
              <a:rPr lang="en-US" sz="1800" dirty="0"/>
              <a:t> Significant differences in survival disappear over time. </a:t>
            </a:r>
          </a:p>
          <a:p>
            <a:pPr>
              <a:lnSpc>
                <a:spcPct val="100000"/>
              </a:lnSpc>
              <a:buFont typeface="Arial" panose="020B0604020202020204" pitchFamily="34" charset="0"/>
              <a:buChar char="•"/>
            </a:pPr>
            <a:r>
              <a:rPr lang="en-US" sz="1800" dirty="0"/>
              <a:t> Preoperative Albumin level positively affect each of the 3-year, 8-year and overall survival after cardiac surgery.</a:t>
            </a:r>
          </a:p>
          <a:p>
            <a:pPr marL="0" indent="0">
              <a:lnSpc>
                <a:spcPct val="100000"/>
              </a:lnSpc>
              <a:buNone/>
            </a:pPr>
            <a:endParaRPr lang="en-US" sz="1800" dirty="0"/>
          </a:p>
          <a:p>
            <a:pPr marL="0" indent="0">
              <a:lnSpc>
                <a:spcPct val="100000"/>
              </a:lnSpc>
              <a:buNone/>
            </a:pPr>
            <a:endParaRPr lang="en-IN" sz="1800" dirty="0"/>
          </a:p>
          <a:p>
            <a:pPr>
              <a:lnSpc>
                <a:spcPct val="100000"/>
              </a:lnSpc>
              <a:buFont typeface="Arial" panose="020B0604020202020204" pitchFamily="34" charset="0"/>
              <a:buChar char="•"/>
            </a:pPr>
            <a:endParaRPr lang="en-IN" sz="1800" dirty="0"/>
          </a:p>
          <a:p>
            <a:pPr>
              <a:lnSpc>
                <a:spcPct val="100000"/>
              </a:lnSpc>
              <a:buFont typeface="Arial" panose="020B0604020202020204" pitchFamily="34" charset="0"/>
              <a:buChar char="•"/>
            </a:pPr>
            <a:endParaRPr lang="en-IN" sz="1700" dirty="0"/>
          </a:p>
        </p:txBody>
      </p:sp>
      <p:pic>
        <p:nvPicPr>
          <p:cNvPr id="7" name="Graphic 6" descr="Checkmark">
            <a:extLst>
              <a:ext uri="{FF2B5EF4-FFF2-40B4-BE49-F238E27FC236}">
                <a16:creationId xmlns:a16="http://schemas.microsoft.com/office/drawing/2014/main" id="{DF291566-1D52-4196-A026-3176D5CC2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6" y="2416624"/>
            <a:ext cx="3144043" cy="3144043"/>
          </a:xfrm>
          <a:prstGeom prst="rect">
            <a:avLst/>
          </a:prstGeom>
        </p:spPr>
      </p:pic>
      <p:sp>
        <p:nvSpPr>
          <p:cNvPr id="14" name="Rectangle 13">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E4AEDFA9-51B8-471A-9081-2E44BB20E23B}"/>
              </a:ext>
            </a:extLst>
          </p:cNvPr>
          <p:cNvSpPr>
            <a:spLocks noGrp="1"/>
          </p:cNvSpPr>
          <p:nvPr>
            <p:ph type="sldNum" sz="quarter" idx="12"/>
          </p:nvPr>
        </p:nvSpPr>
        <p:spPr/>
        <p:txBody>
          <a:bodyPr/>
          <a:lstStyle/>
          <a:p>
            <a:fld id="{3A98EE3D-8CD1-4C3F-BD1C-C98C9596463C}" type="slidenum">
              <a:rPr lang="en-US" sz="1400" b="1" dirty="0" smtClean="0"/>
              <a:pPr/>
              <a:t>51</a:t>
            </a:fld>
            <a:endParaRPr lang="en-US" sz="1400" b="1"/>
          </a:p>
        </p:txBody>
      </p:sp>
    </p:spTree>
    <p:extLst>
      <p:ext uri="{BB962C8B-B14F-4D97-AF65-F5344CB8AC3E}">
        <p14:creationId xmlns:p14="http://schemas.microsoft.com/office/powerpoint/2010/main" val="48207353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8"/>
            <a:ext cx="4813072" cy="3466737"/>
          </a:xfrm>
        </p:spPr>
        <p:txBody>
          <a:bodyPr>
            <a:normAutofit/>
          </a:bodyPr>
          <a:lstStyle/>
          <a:p>
            <a:r>
              <a:rPr lang="en-US"/>
              <a:t>Limitations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1985" y="4294754"/>
            <a:ext cx="4829101" cy="2116660"/>
          </a:xfrm>
        </p:spPr>
        <p:txBody>
          <a:bodyPr>
            <a:normAutofit/>
          </a:bodyPr>
          <a:lstStyle/>
          <a:p>
            <a:endParaRPr lang="en-US"/>
          </a:p>
          <a:p>
            <a:pPr marL="457200" indent="-457200">
              <a:buAutoNum type="arabicPeriod"/>
            </a:pPr>
            <a:endParaRPr lang="en-US"/>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B90F10F-7888-4314-98C8-59CB5850AB4D}"/>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52</a:t>
            </a:fld>
            <a:endParaRPr lang="en-US" sz="1400" b="1">
              <a:solidFill>
                <a:schemeClr val="tx1"/>
              </a:solidFill>
            </a:endParaRPr>
          </a:p>
        </p:txBody>
      </p:sp>
    </p:spTree>
    <p:extLst>
      <p:ext uri="{BB962C8B-B14F-4D97-AF65-F5344CB8AC3E}">
        <p14:creationId xmlns:p14="http://schemas.microsoft.com/office/powerpoint/2010/main" val="374185094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C3246B-9FFC-4518-AD43-1164EC0F5380}"/>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Limitations</a:t>
            </a:r>
          </a:p>
        </p:txBody>
      </p:sp>
      <p:graphicFrame>
        <p:nvGraphicFramePr>
          <p:cNvPr id="21" name="Content Placeholder 2">
            <a:extLst>
              <a:ext uri="{FF2B5EF4-FFF2-40B4-BE49-F238E27FC236}">
                <a16:creationId xmlns:a16="http://schemas.microsoft.com/office/drawing/2014/main" id="{F86595E7-981F-4415-BCF2-58982324E6F9}"/>
              </a:ext>
            </a:extLst>
          </p:cNvPr>
          <p:cNvGraphicFramePr>
            <a:graphicFrameLocks noGrp="1"/>
          </p:cNvGraphicFramePr>
          <p:nvPr>
            <p:ph idx="1"/>
            <p:extLst>
              <p:ext uri="{D42A27DB-BD31-4B8C-83A1-F6EECF244321}">
                <p14:modId xmlns:p14="http://schemas.microsoft.com/office/powerpoint/2010/main" val="113061226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D2FA85F6-5F43-4BE0-8C7A-7286DB3BFB81}"/>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53</a:t>
            </a:fld>
            <a:endParaRPr lang="en-US" sz="1400" b="1">
              <a:solidFill>
                <a:schemeClr val="tx1"/>
              </a:solidFill>
            </a:endParaRPr>
          </a:p>
        </p:txBody>
      </p:sp>
    </p:spTree>
    <p:extLst>
      <p:ext uri="{BB962C8B-B14F-4D97-AF65-F5344CB8AC3E}">
        <p14:creationId xmlns:p14="http://schemas.microsoft.com/office/powerpoint/2010/main" val="36318432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graphicEl>
                                              <a:dgm id="{AC8CE4BB-4545-4FA0-BD9F-80284F4E1088}"/>
                                            </p:graphicEl>
                                          </p:spTgt>
                                        </p:tgtEl>
                                        <p:attrNameLst>
                                          <p:attrName>style.visibility</p:attrName>
                                        </p:attrNameLst>
                                      </p:cBhvr>
                                      <p:to>
                                        <p:strVal val="visible"/>
                                      </p:to>
                                    </p:set>
                                    <p:animEffect transition="in" filter="randombar(horizontal)">
                                      <p:cBhvr>
                                        <p:cTn id="7" dur="500"/>
                                        <p:tgtEl>
                                          <p:spTgt spid="21">
                                            <p:graphicEl>
                                              <a:dgm id="{AC8CE4BB-4545-4FA0-BD9F-80284F4E108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graphicEl>
                                              <a:dgm id="{D185A660-1969-416C-86FB-7DA220B40E83}"/>
                                            </p:graphicEl>
                                          </p:spTgt>
                                        </p:tgtEl>
                                        <p:attrNameLst>
                                          <p:attrName>style.visibility</p:attrName>
                                        </p:attrNameLst>
                                      </p:cBhvr>
                                      <p:to>
                                        <p:strVal val="visible"/>
                                      </p:to>
                                    </p:set>
                                    <p:animEffect transition="in" filter="randombar(horizontal)">
                                      <p:cBhvr>
                                        <p:cTn id="12" dur="500"/>
                                        <p:tgtEl>
                                          <p:spTgt spid="21">
                                            <p:graphicEl>
                                              <a:dgm id="{D185A660-1969-416C-86FB-7DA220B40E8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graphicEl>
                                              <a:dgm id="{0A8A27A4-1648-44AC-B2D6-DCC9E8EF52BB}"/>
                                            </p:graphicEl>
                                          </p:spTgt>
                                        </p:tgtEl>
                                        <p:attrNameLst>
                                          <p:attrName>style.visibility</p:attrName>
                                        </p:attrNameLst>
                                      </p:cBhvr>
                                      <p:to>
                                        <p:strVal val="visible"/>
                                      </p:to>
                                    </p:set>
                                    <p:animEffect transition="in" filter="randombar(horizontal)">
                                      <p:cBhvr>
                                        <p:cTn id="17" dur="500"/>
                                        <p:tgtEl>
                                          <p:spTgt spid="21">
                                            <p:graphicEl>
                                              <a:dgm id="{0A8A27A4-1648-44AC-B2D6-DCC9E8EF52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8">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56AD6-DAD4-4001-9841-EA6E6A69BC68}"/>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IN" sz="3200">
                <a:solidFill>
                  <a:schemeClr val="bg1"/>
                </a:solidFill>
              </a:rPr>
              <a:t>Acknowledgement</a:t>
            </a:r>
          </a:p>
        </p:txBody>
      </p:sp>
      <p:sp>
        <p:nvSpPr>
          <p:cNvPr id="3" name="Content Placeholder 2">
            <a:extLst>
              <a:ext uri="{FF2B5EF4-FFF2-40B4-BE49-F238E27FC236}">
                <a16:creationId xmlns:a16="http://schemas.microsoft.com/office/drawing/2014/main" id="{6A8CB724-F85B-43FF-A6DC-15DD86B0D8F2}"/>
              </a:ext>
            </a:extLst>
          </p:cNvPr>
          <p:cNvSpPr>
            <a:spLocks noGrp="1"/>
          </p:cNvSpPr>
          <p:nvPr>
            <p:ph idx="1"/>
          </p:nvPr>
        </p:nvSpPr>
        <p:spPr>
          <a:xfrm>
            <a:off x="6570206" y="1111753"/>
            <a:ext cx="5057396" cy="4628275"/>
          </a:xfrm>
        </p:spPr>
        <p:txBody>
          <a:bodyPr anchor="ctr">
            <a:normAutofit/>
          </a:bodyPr>
          <a:lstStyle/>
          <a:p>
            <a:r>
              <a:rPr lang="en-IN" dirty="0">
                <a:solidFill>
                  <a:schemeClr val="tx1">
                    <a:lumMod val="85000"/>
                    <a:lumOff val="15000"/>
                  </a:schemeClr>
                </a:solidFill>
              </a:rPr>
              <a:t>We would like to express our gratitude to Professor Rituparna Sen for providing us with this wonderful opportunity to work on this project and for her immense support and guidance throughout. We also thank the authors of the original paper and the articles that we referred during the project.</a:t>
            </a:r>
          </a:p>
        </p:txBody>
      </p:sp>
      <p:sp>
        <p:nvSpPr>
          <p:cNvPr id="5" name="Slide Number Placeholder 4">
            <a:extLst>
              <a:ext uri="{FF2B5EF4-FFF2-40B4-BE49-F238E27FC236}">
                <a16:creationId xmlns:a16="http://schemas.microsoft.com/office/drawing/2014/main" id="{79A8CED4-1CDF-4B45-873F-F105CEB6FE58}"/>
              </a:ext>
            </a:extLst>
          </p:cNvPr>
          <p:cNvSpPr>
            <a:spLocks noGrp="1"/>
          </p:cNvSpPr>
          <p:nvPr>
            <p:ph type="sldNum" sz="quarter" idx="12"/>
          </p:nvPr>
        </p:nvSpPr>
        <p:spPr/>
        <p:txBody>
          <a:bodyPr/>
          <a:lstStyle/>
          <a:p>
            <a:fld id="{3A98EE3D-8CD1-4C3F-BD1C-C98C9596463C}" type="slidenum">
              <a:rPr lang="en-US" sz="1400" b="1" dirty="0" smtClean="0">
                <a:solidFill>
                  <a:schemeClr val="tx1"/>
                </a:solidFill>
              </a:rPr>
              <a:pPr/>
              <a:t>54</a:t>
            </a:fld>
            <a:endParaRPr lang="en-US" sz="1400" b="1">
              <a:solidFill>
                <a:schemeClr val="tx1"/>
              </a:solidFill>
            </a:endParaRPr>
          </a:p>
        </p:txBody>
      </p:sp>
    </p:spTree>
    <p:extLst>
      <p:ext uri="{BB962C8B-B14F-4D97-AF65-F5344CB8AC3E}">
        <p14:creationId xmlns:p14="http://schemas.microsoft.com/office/powerpoint/2010/main" val="41442251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Icon&#10;&#10;Description automatically generated">
            <a:extLst>
              <a:ext uri="{FF2B5EF4-FFF2-40B4-BE49-F238E27FC236}">
                <a16:creationId xmlns:a16="http://schemas.microsoft.com/office/drawing/2014/main" id="{5367D873-3A62-4630-9799-12A998A8A35A}"/>
              </a:ext>
            </a:extLst>
          </p:cNvPr>
          <p:cNvPicPr>
            <a:picLocks noChangeAspect="1"/>
          </p:cNvPicPr>
          <p:nvPr/>
        </p:nvPicPr>
        <p:blipFill rotWithShape="1">
          <a:blip r:embed="rId2"/>
          <a:srcRect/>
          <a:stretch/>
        </p:blipFill>
        <p:spPr>
          <a:xfrm>
            <a:off x="20" y="975"/>
            <a:ext cx="12191980" cy="6858000"/>
          </a:xfrm>
          <a:prstGeom prst="rect">
            <a:avLst/>
          </a:prstGeom>
        </p:spPr>
      </p:pic>
      <p:sp>
        <p:nvSpPr>
          <p:cNvPr id="3" name="Slide Number Placeholder 2">
            <a:extLst>
              <a:ext uri="{FF2B5EF4-FFF2-40B4-BE49-F238E27FC236}">
                <a16:creationId xmlns:a16="http://schemas.microsoft.com/office/drawing/2014/main" id="{53453CC5-590C-4DA5-86FA-DF052FC33285}"/>
              </a:ext>
            </a:extLst>
          </p:cNvPr>
          <p:cNvSpPr>
            <a:spLocks noGrp="1"/>
          </p:cNvSpPr>
          <p:nvPr>
            <p:ph type="sldNum" sz="quarter" idx="12"/>
          </p:nvPr>
        </p:nvSpPr>
        <p:spPr/>
        <p:txBody>
          <a:bodyPr/>
          <a:lstStyle/>
          <a:p>
            <a:fld id="{3A98EE3D-8CD1-4C3F-BD1C-C98C9596463C}" type="slidenum">
              <a:rPr lang="en-US" sz="1400" b="1" dirty="0" smtClean="0"/>
              <a:pPr/>
              <a:t>55</a:t>
            </a:fld>
            <a:endParaRPr lang="en-US" sz="1400" b="1"/>
          </a:p>
        </p:txBody>
      </p:sp>
    </p:spTree>
    <p:extLst>
      <p:ext uri="{BB962C8B-B14F-4D97-AF65-F5344CB8AC3E}">
        <p14:creationId xmlns:p14="http://schemas.microsoft.com/office/powerpoint/2010/main" val="1219181607"/>
      </p:ext>
    </p:extLst>
  </p:cSld>
  <p:clrMapOvr>
    <a:masterClrMapping/>
  </p:clrMapOvr>
  <p:transition spd="slow">
    <p:randomBar dir="vert"/>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4FB29-C8C1-419D-BFFC-2EBC14DB5414}"/>
              </a:ext>
            </a:extLst>
          </p:cNvPr>
          <p:cNvSpPr>
            <a:spLocks noGrp="1"/>
          </p:cNvSpPr>
          <p:nvPr>
            <p:ph type="title"/>
          </p:nvPr>
        </p:nvSpPr>
        <p:spPr>
          <a:xfrm>
            <a:off x="642257" y="634946"/>
            <a:ext cx="6432434" cy="1450757"/>
          </a:xfrm>
        </p:spPr>
        <p:txBody>
          <a:bodyPr>
            <a:normAutofit/>
          </a:bodyPr>
          <a:lstStyle/>
          <a:p>
            <a:pPr algn="ctr"/>
            <a:r>
              <a:rPr lang="en-US"/>
              <a:t>Data Description</a:t>
            </a:r>
          </a:p>
        </p:txBody>
      </p:sp>
      <p:cxnSp>
        <p:nvCxnSpPr>
          <p:cNvPr id="35" name="!!Straight Connector">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19" y="2267421"/>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840BAA-BD21-4D27-B7FD-660729E091BD}"/>
              </a:ext>
            </a:extLst>
          </p:cNvPr>
          <p:cNvSpPr>
            <a:spLocks noGrp="1"/>
          </p:cNvSpPr>
          <p:nvPr>
            <p:ph idx="1"/>
          </p:nvPr>
        </p:nvSpPr>
        <p:spPr>
          <a:xfrm>
            <a:off x="642257" y="2407436"/>
            <a:ext cx="6432434" cy="3461658"/>
          </a:xfrm>
        </p:spPr>
        <p:txBody>
          <a:bodyPr vert="horz" lIns="0" tIns="45720" rIns="0" bIns="45720" rtlCol="0" anchor="t">
            <a:normAutofit/>
          </a:bodyPr>
          <a:lstStyle/>
          <a:p>
            <a:pPr>
              <a:lnSpc>
                <a:spcPct val="100000"/>
              </a:lnSpc>
              <a:buFont typeface="Arial" panose="020B0604020202020204" pitchFamily="34" charset="0"/>
              <a:buChar char="•"/>
            </a:pPr>
            <a:r>
              <a:rPr lang="en-US" sz="1200"/>
              <a:t> </a:t>
            </a:r>
            <a:r>
              <a:rPr lang="en-US" sz="1200" b="0" i="0" u="none" strike="noStrike" baseline="0"/>
              <a:t>In the present study, we used the MUST</a:t>
            </a:r>
            <a:r>
              <a:rPr lang="en-US" sz="1200"/>
              <a:t>.</a:t>
            </a:r>
            <a:r>
              <a:rPr lang="en-US" sz="1200" b="0" i="0" u="none" strike="noStrike" baseline="0"/>
              <a:t> </a:t>
            </a:r>
            <a:r>
              <a:rPr lang="en-US" sz="1200"/>
              <a:t>because of its higher sensitivity for the detection of malnutrition in cardiac surgery settings. </a:t>
            </a:r>
            <a:endParaRPr lang="en-IN" sz="1200"/>
          </a:p>
          <a:p>
            <a:pPr>
              <a:lnSpc>
                <a:spcPct val="100000"/>
              </a:lnSpc>
              <a:buFont typeface="Arial" panose="020B0604020202020204" pitchFamily="34" charset="0"/>
              <a:buChar char="•"/>
            </a:pPr>
            <a:r>
              <a:rPr lang="en-US" sz="1200">
                <a:ea typeface="+mn-lt"/>
                <a:cs typeface="+mn-lt"/>
              </a:rPr>
              <a:t>A total of 1210 eligible patients hospitalized between January 1, 2011, and August 31, 2011, were enrolled to the trial and passed nutritional screening was performed. The inclusion criteria were as follows: (1) older than 18 years and (2) elective cardiac surgery under CPB. The exclusion criteria were as follows: (1) emergency surgery, (2) aortic surgery performed under deep hypothermic circulatory arrest, (3) pulmonary thromboembolism requiring thrombectomy, and (4) off-pump surgery. The following patients were excluded: those operated without CPB ( n = 15) and those who underwent surgery under deep hypothermic circulatory arrest ( n = 8). Thus, the data of 1187 patients were used</a:t>
            </a:r>
            <a:endParaRPr lang="en-US" sz="1200"/>
          </a:p>
          <a:p>
            <a:pPr>
              <a:lnSpc>
                <a:spcPct val="100000"/>
              </a:lnSpc>
              <a:buFont typeface="Arial" panose="020B0604020202020204" pitchFamily="34" charset="0"/>
              <a:buChar char="•"/>
            </a:pPr>
            <a:r>
              <a:rPr lang="en-US" sz="1200"/>
              <a:t> </a:t>
            </a:r>
            <a:r>
              <a:rPr lang="en-US" sz="1200" b="0" i="0" u="none" strike="noStrike" baseline="0"/>
              <a:t>Both electronic medical records and phone interviews were used for survival data collection. Attempts to collect data by phone have been performed twice: between August 1,2012, to October 30, 2012, and between August 10, 2019, to November 15, 2019. Long-term follow-up was conducted by phone interview. If the patient had died, family members were asked about the date and cause of death. The phone interviews were successful in 466 patients in 2012 and 397 patients in 2019.</a:t>
            </a:r>
            <a:endParaRPr lang="en-IN" sz="1200"/>
          </a:p>
        </p:txBody>
      </p:sp>
      <p:pic>
        <p:nvPicPr>
          <p:cNvPr id="7" name="Picture 8">
            <a:extLst>
              <a:ext uri="{FF2B5EF4-FFF2-40B4-BE49-F238E27FC236}">
                <a16:creationId xmlns:a16="http://schemas.microsoft.com/office/drawing/2014/main" id="{D13B0AAF-9306-4522-84AF-7A3F6E8BA34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80"/>
          <a:stretch/>
        </p:blipFill>
        <p:spPr>
          <a:xfrm>
            <a:off x="7901152" y="702711"/>
            <a:ext cx="4001315" cy="5314406"/>
          </a:xfrm>
          <a:prstGeom prst="rect">
            <a:avLst/>
          </a:prstGeom>
        </p:spPr>
      </p:pic>
      <p:sp>
        <p:nvSpPr>
          <p:cNvPr id="37" name="Rectangle 36">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E58C612F-88F4-4B1B-A177-4F2F4B956E5C}"/>
              </a:ext>
            </a:extLst>
          </p:cNvPr>
          <p:cNvSpPr>
            <a:spLocks noGrp="1"/>
          </p:cNvSpPr>
          <p:nvPr>
            <p:ph type="sldNum" sz="quarter" idx="12"/>
          </p:nvPr>
        </p:nvSpPr>
        <p:spPr/>
        <p:txBody>
          <a:bodyPr/>
          <a:lstStyle/>
          <a:p>
            <a:fld id="{3A98EE3D-8CD1-4C3F-BD1C-C98C9596463C}" type="slidenum">
              <a:rPr lang="en-US" sz="1400" b="1" dirty="0" smtClean="0">
                <a:solidFill>
                  <a:schemeClr val="bg1"/>
                </a:solidFill>
              </a:rPr>
              <a:pPr/>
              <a:t>6</a:t>
            </a:fld>
            <a:endParaRPr lang="en-US" sz="1400" b="1">
              <a:solidFill>
                <a:schemeClr val="bg1"/>
              </a:solidFill>
            </a:endParaRPr>
          </a:p>
        </p:txBody>
      </p:sp>
    </p:spTree>
    <p:extLst>
      <p:ext uri="{BB962C8B-B14F-4D97-AF65-F5344CB8AC3E}">
        <p14:creationId xmlns:p14="http://schemas.microsoft.com/office/powerpoint/2010/main" val="15077283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0B27EF-16FE-44EA-AEA4-8471E191F2C6}"/>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Data Description</a:t>
            </a:r>
            <a:endParaRPr lang="en-IN">
              <a:solidFill>
                <a:srgbClr val="FFFFFF"/>
              </a:solidFill>
            </a:endParaRPr>
          </a:p>
        </p:txBody>
      </p:sp>
      <p:sp>
        <p:nvSpPr>
          <p:cNvPr id="3" name="Content Placeholder 2">
            <a:extLst>
              <a:ext uri="{FF2B5EF4-FFF2-40B4-BE49-F238E27FC236}">
                <a16:creationId xmlns:a16="http://schemas.microsoft.com/office/drawing/2014/main" id="{02C77F19-D465-4020-A569-55E0D45A533E}"/>
              </a:ext>
            </a:extLst>
          </p:cNvPr>
          <p:cNvSpPr>
            <a:spLocks noGrp="1"/>
          </p:cNvSpPr>
          <p:nvPr>
            <p:ph idx="1"/>
          </p:nvPr>
        </p:nvSpPr>
        <p:spPr>
          <a:xfrm>
            <a:off x="1096963" y="2675694"/>
            <a:ext cx="10058400" cy="3193294"/>
          </a:xfrm>
        </p:spPr>
        <p:txBody>
          <a:bodyPr vert="horz" lIns="0" tIns="45720" rIns="0" bIns="45720" rtlCol="0" anchor="t">
            <a:normAutofit/>
          </a:bodyPr>
          <a:lstStyle/>
          <a:p>
            <a:pPr>
              <a:lnSpc>
                <a:spcPct val="100000"/>
              </a:lnSpc>
              <a:buFont typeface="Arial" panose="020B0604020202020204" pitchFamily="34" charset="0"/>
              <a:buChar char="•"/>
            </a:pPr>
            <a:r>
              <a:rPr lang="en-US" sz="1700"/>
              <a:t>The study consisted of a total of 1187 patients. Cardiac</a:t>
            </a:r>
            <a:r>
              <a:rPr lang="en-US" sz="1700" b="0" i="0" u="none" strike="noStrike" baseline="0"/>
              <a:t> surgery included Coronary </a:t>
            </a:r>
            <a:r>
              <a:rPr lang="en-US" sz="1700"/>
              <a:t>A</a:t>
            </a:r>
            <a:r>
              <a:rPr lang="en-US" sz="1700" b="0" i="0" u="none" strike="noStrike" baseline="0"/>
              <a:t>rtery </a:t>
            </a:r>
            <a:r>
              <a:rPr lang="en-US" sz="1700"/>
              <a:t>B</a:t>
            </a:r>
            <a:r>
              <a:rPr lang="en-US" sz="1700" b="0" i="0" u="none" strike="noStrike" baseline="0"/>
              <a:t>ypass </a:t>
            </a:r>
            <a:r>
              <a:rPr lang="en-US" sz="1700"/>
              <a:t>G</a:t>
            </a:r>
            <a:r>
              <a:rPr lang="en-US" sz="1700" b="0" i="0" u="none" strike="noStrike" baseline="0"/>
              <a:t>raft (CABG) surgery in 557(47%) patients, valve surgery in 506(42.6%) patients and combined CABG+ valve surgery in 124(10.4%) patients.</a:t>
            </a:r>
          </a:p>
          <a:p>
            <a:pPr>
              <a:lnSpc>
                <a:spcPct val="100000"/>
              </a:lnSpc>
              <a:buFont typeface="Arial" panose="020B0604020202020204" pitchFamily="34" charset="0"/>
              <a:buChar char="•"/>
            </a:pPr>
            <a:r>
              <a:rPr lang="en-IN" sz="1700"/>
              <a:t>M</a:t>
            </a:r>
            <a:r>
              <a:rPr lang="en-IN" sz="1700" b="0" i="0" u="none" strike="noStrike" baseline="0"/>
              <a:t>alnutrition of </a:t>
            </a:r>
            <a:r>
              <a:rPr lang="en-US" sz="1700" b="0" i="0" u="none" strike="noStrike" baseline="0"/>
              <a:t>medium to high risk was identified in 201 (16.9%) patients as per the nutritional screening by the MUST test on admission.</a:t>
            </a:r>
            <a:r>
              <a:rPr lang="en-IN" sz="1700" b="0" i="0" u="none" strike="noStrike" baseline="0"/>
              <a:t> Differences between groups with </a:t>
            </a:r>
            <a:r>
              <a:rPr lang="en-US" sz="1700" b="0" i="0" u="none" strike="noStrike" baseline="0"/>
              <a:t>and without risk of malnutrition were categorized by Gender, New York Heart Association (NYHA) functional class, Logistic </a:t>
            </a:r>
            <a:r>
              <a:rPr lang="en-US" sz="1700" err="1"/>
              <a:t>EuroSCORE</a:t>
            </a:r>
            <a:r>
              <a:rPr lang="en-US" sz="1700" b="0" i="0" u="none" strike="noStrike" baseline="0"/>
              <a:t>, Primary </a:t>
            </a:r>
            <a:r>
              <a:rPr lang="en-US" sz="1700"/>
              <a:t>D</a:t>
            </a:r>
            <a:r>
              <a:rPr lang="en-US" sz="1700" b="0" i="0" u="none" strike="noStrike" baseline="0"/>
              <a:t>iagnosis and BMI as portrayed in </a:t>
            </a:r>
            <a:r>
              <a:rPr lang="en-US" sz="1700">
                <a:hlinkClick r:id="" action="ppaction://noaction">
                  <a:extLst>
                    <a:ext uri="{A12FA001-AC4F-418D-AE19-62706E023703}">
                      <ahyp:hlinkClr xmlns:ahyp="http://schemas.microsoft.com/office/drawing/2018/hyperlinkcolor" val="tx"/>
                    </a:ext>
                  </a:extLst>
                </a:hlinkClick>
              </a:rPr>
              <a:t>table 1</a:t>
            </a:r>
            <a:r>
              <a:rPr lang="en-US" sz="1700"/>
              <a:t> </a:t>
            </a:r>
            <a:r>
              <a:rPr lang="en-US" sz="1700" b="0" i="0" u="none" strike="noStrike" baseline="0"/>
              <a:t>on the next page.</a:t>
            </a:r>
          </a:p>
          <a:p>
            <a:pPr>
              <a:lnSpc>
                <a:spcPct val="100000"/>
              </a:lnSpc>
              <a:buFont typeface="Arial" panose="020B0604020202020204" pitchFamily="34" charset="0"/>
              <a:buChar char="•"/>
            </a:pPr>
            <a:r>
              <a:rPr lang="en-US" sz="1700"/>
              <a:t>Malnutrition was found to be higher in HVD cohort of patients. </a:t>
            </a:r>
            <a:r>
              <a:rPr lang="en-US" sz="1700" b="0" i="0" u="none" strike="noStrike" baseline="0"/>
              <a:t>Proportions of patients with heart valve disease (HVD) were 75% and 46% in groups with and without malnutrition risk respectively.</a:t>
            </a:r>
            <a:endParaRPr lang="en-IN" sz="170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17806D49-12B9-40F7-92FA-3BB99EB2BDEA}"/>
              </a:ext>
            </a:extLst>
          </p:cNvPr>
          <p:cNvSpPr>
            <a:spLocks noGrp="1"/>
          </p:cNvSpPr>
          <p:nvPr>
            <p:ph type="sldNum" sz="quarter" idx="12"/>
          </p:nvPr>
        </p:nvSpPr>
        <p:spPr/>
        <p:txBody>
          <a:bodyPr/>
          <a:lstStyle/>
          <a:p>
            <a:fld id="{3A98EE3D-8CD1-4C3F-BD1C-C98C9596463C}" type="slidenum">
              <a:rPr lang="en-US" sz="1400" b="1" dirty="0" smtClean="0"/>
              <a:pPr/>
              <a:t>7</a:t>
            </a:fld>
            <a:endParaRPr lang="en-US" sz="1400" b="1"/>
          </a:p>
        </p:txBody>
      </p:sp>
    </p:spTree>
    <p:extLst>
      <p:ext uri="{BB962C8B-B14F-4D97-AF65-F5344CB8AC3E}">
        <p14:creationId xmlns:p14="http://schemas.microsoft.com/office/powerpoint/2010/main" val="644327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C5DD9-99D4-4483-90A8-1836F7BF03D7}"/>
              </a:ext>
            </a:extLst>
          </p:cNvPr>
          <p:cNvPicPr>
            <a:picLocks noChangeAspect="1"/>
          </p:cNvPicPr>
          <p:nvPr/>
        </p:nvPicPr>
        <p:blipFill>
          <a:blip r:embed="rId2"/>
          <a:stretch>
            <a:fillRect/>
          </a:stretch>
        </p:blipFill>
        <p:spPr>
          <a:xfrm>
            <a:off x="714375" y="106067"/>
            <a:ext cx="10725149" cy="6190152"/>
          </a:xfrm>
          <a:prstGeom prst="rect">
            <a:avLst/>
          </a:prstGeom>
        </p:spPr>
      </p:pic>
      <p:sp>
        <p:nvSpPr>
          <p:cNvPr id="4" name="TextBox 3">
            <a:extLst>
              <a:ext uri="{FF2B5EF4-FFF2-40B4-BE49-F238E27FC236}">
                <a16:creationId xmlns:a16="http://schemas.microsoft.com/office/drawing/2014/main" id="{6B53AFAD-F914-4C81-B1AD-6A825E6778C8}"/>
              </a:ext>
            </a:extLst>
          </p:cNvPr>
          <p:cNvSpPr txBox="1"/>
          <p:nvPr/>
        </p:nvSpPr>
        <p:spPr>
          <a:xfrm>
            <a:off x="6793178" y="6166922"/>
            <a:ext cx="4338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t>*Malnutrition risk with accordance to MUST</a:t>
            </a:r>
          </a:p>
        </p:txBody>
      </p:sp>
      <p:sp>
        <p:nvSpPr>
          <p:cNvPr id="5" name="Slide Number Placeholder 4">
            <a:extLst>
              <a:ext uri="{FF2B5EF4-FFF2-40B4-BE49-F238E27FC236}">
                <a16:creationId xmlns:a16="http://schemas.microsoft.com/office/drawing/2014/main" id="{14393030-A868-4E9E-8A3C-35821E565F96}"/>
              </a:ext>
            </a:extLst>
          </p:cNvPr>
          <p:cNvSpPr>
            <a:spLocks noGrp="1"/>
          </p:cNvSpPr>
          <p:nvPr>
            <p:ph type="sldNum" sz="quarter" idx="12"/>
          </p:nvPr>
        </p:nvSpPr>
        <p:spPr/>
        <p:txBody>
          <a:bodyPr/>
          <a:lstStyle/>
          <a:p>
            <a:fld id="{3A98EE3D-8CD1-4C3F-BD1C-C98C9596463C}" type="slidenum">
              <a:rPr lang="en-US" sz="1400" b="1" dirty="0" smtClean="0"/>
              <a:pPr/>
              <a:t>8</a:t>
            </a:fld>
            <a:endParaRPr lang="en-US" sz="1400" b="1"/>
          </a:p>
        </p:txBody>
      </p:sp>
    </p:spTree>
    <p:extLst>
      <p:ext uri="{BB962C8B-B14F-4D97-AF65-F5344CB8AC3E}">
        <p14:creationId xmlns:p14="http://schemas.microsoft.com/office/powerpoint/2010/main" val="39926925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B46694-7468-4E33-8FF9-45DEC67F9CCF}"/>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Data Discrepancies</a:t>
            </a:r>
          </a:p>
        </p:txBody>
      </p:sp>
      <p:cxnSp>
        <p:nvCxnSpPr>
          <p:cNvPr id="19" name="Straight Connector 1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48AF29-1CF4-40BD-9199-155DBBC5E35D}"/>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400" b="1" dirty="0">
                <a:solidFill>
                  <a:schemeClr val="tx1">
                    <a:lumMod val="85000"/>
                    <a:lumOff val="15000"/>
                  </a:schemeClr>
                </a:solidFill>
              </a:rPr>
              <a:pPr>
                <a:spcAft>
                  <a:spcPts val="600"/>
                </a:spcAft>
              </a:pPr>
              <a:t>9</a:t>
            </a:fld>
            <a:endParaRPr lang="en-US" sz="1400" b="1">
              <a:solidFill>
                <a:schemeClr val="tx1">
                  <a:lumMod val="85000"/>
                  <a:lumOff val="15000"/>
                </a:schemeClr>
              </a:solidFill>
            </a:endParaRPr>
          </a:p>
        </p:txBody>
      </p:sp>
      <p:sp>
        <p:nvSpPr>
          <p:cNvPr id="5" name="TextBox 4">
            <a:extLst>
              <a:ext uri="{FF2B5EF4-FFF2-40B4-BE49-F238E27FC236}">
                <a16:creationId xmlns:a16="http://schemas.microsoft.com/office/drawing/2014/main" id="{79E92E8A-68DC-4A52-8FC2-2747DDE0D81E}"/>
              </a:ext>
            </a:extLst>
          </p:cNvPr>
          <p:cNvSpPr txBox="1"/>
          <p:nvPr/>
        </p:nvSpPr>
        <p:spPr>
          <a:xfrm>
            <a:off x="4964289" y="335844"/>
            <a:ext cx="7032977"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accent1"/>
              </a:buClr>
            </a:pPr>
            <a:r>
              <a:rPr lang="en-GB" sz="2000" dirty="0">
                <a:ea typeface="+mn-lt"/>
                <a:cs typeface="+mn-lt"/>
              </a:rPr>
              <a:t>There were several discrepancies found within the paper, and between obtained and given results: </a:t>
            </a:r>
            <a:endParaRPr lang="en-US" dirty="0"/>
          </a:p>
          <a:p>
            <a:pPr marL="342900" indent="-342900">
              <a:buClr>
                <a:schemeClr val="accent1"/>
              </a:buClr>
              <a:buFont typeface="Arial" panose="020B0604020202020204" pitchFamily="34" charset="0"/>
              <a:buChar char="•"/>
            </a:pPr>
            <a:r>
              <a:rPr lang="en-GB" sz="2000" b="1" dirty="0"/>
              <a:t>Lost Data</a:t>
            </a:r>
            <a:r>
              <a:rPr lang="en-GB" sz="2000" dirty="0"/>
              <a:t> : </a:t>
            </a:r>
            <a:r>
              <a:rPr lang="en-GB"/>
              <a:t>The data for many patients was lost, the proportion for lost data for some of the important risk factors was as follows:</a:t>
            </a:r>
            <a:endParaRPr lang="en-GB" dirty="0"/>
          </a:p>
          <a:p>
            <a:pPr marL="800100" lvl="1" indent="-342900">
              <a:buClr>
                <a:schemeClr val="accent1"/>
              </a:buClr>
              <a:buFont typeface="Arial" panose="020B0604020202020204" pitchFamily="34" charset="0"/>
              <a:buChar char="•"/>
            </a:pPr>
            <a:r>
              <a:rPr lang="en-GB"/>
              <a:t>ACC time: no lost data</a:t>
            </a:r>
          </a:p>
          <a:p>
            <a:pPr marL="800100" lvl="1" indent="-342900">
              <a:buClr>
                <a:schemeClr val="accent1"/>
              </a:buClr>
              <a:buFont typeface="Arial" panose="020B0604020202020204" pitchFamily="34" charset="0"/>
              <a:buChar char="•"/>
            </a:pPr>
            <a:r>
              <a:rPr lang="en-GB"/>
              <a:t>Age: no lost data </a:t>
            </a:r>
          </a:p>
          <a:p>
            <a:pPr marL="800100" lvl="1" indent="-342900">
              <a:buClr>
                <a:schemeClr val="accent1"/>
              </a:buClr>
              <a:buFont typeface="Arial" panose="020B0604020202020204" pitchFamily="34" charset="0"/>
              <a:buChar char="•"/>
            </a:pPr>
            <a:r>
              <a:rPr lang="en-GB"/>
              <a:t>Albumin: 196 lost entries</a:t>
            </a:r>
          </a:p>
          <a:p>
            <a:pPr marL="800100" lvl="1" indent="-342900">
              <a:buClr>
                <a:schemeClr val="accent1"/>
              </a:buClr>
              <a:buFont typeface="Arial" panose="020B0604020202020204" pitchFamily="34" charset="0"/>
              <a:buChar char="•"/>
            </a:pPr>
            <a:r>
              <a:rPr lang="en-GB"/>
              <a:t>CRP: 595 lost entries</a:t>
            </a:r>
          </a:p>
          <a:p>
            <a:pPr marL="800100" lvl="1" indent="-342900">
              <a:buClr>
                <a:schemeClr val="accent1"/>
              </a:buClr>
              <a:buFont typeface="Arial" panose="020B0604020202020204" pitchFamily="34" charset="0"/>
              <a:buChar char="•"/>
            </a:pPr>
            <a:r>
              <a:rPr lang="en-GB"/>
              <a:t>CPB: no lost data</a:t>
            </a:r>
          </a:p>
          <a:p>
            <a:pPr marL="800100" lvl="1" indent="-342900">
              <a:buClr>
                <a:schemeClr val="accent1"/>
              </a:buClr>
              <a:buFont typeface="Arial" panose="020B0604020202020204" pitchFamily="34" charset="0"/>
              <a:buChar char="•"/>
            </a:pPr>
            <a:r>
              <a:rPr lang="en-GB"/>
              <a:t>ICU: stay: no lost data </a:t>
            </a:r>
          </a:p>
          <a:p>
            <a:pPr marL="800100" lvl="1" indent="-342900">
              <a:buClr>
                <a:schemeClr val="accent1"/>
              </a:buClr>
              <a:buFont typeface="Arial" panose="020B0604020202020204" pitchFamily="34" charset="0"/>
              <a:buChar char="•"/>
            </a:pPr>
            <a:r>
              <a:rPr lang="en-GB"/>
              <a:t>LVEF: 105 lost entries</a:t>
            </a:r>
          </a:p>
          <a:p>
            <a:pPr marL="800100" lvl="1" indent="-342900">
              <a:buClr>
                <a:schemeClr val="accent1"/>
              </a:buClr>
              <a:buFont typeface="Arial" panose="020B0604020202020204" pitchFamily="34" charset="0"/>
              <a:buChar char="•"/>
            </a:pPr>
            <a:r>
              <a:rPr lang="en-GB"/>
              <a:t>Thrombocyte count:30 lost entries</a:t>
            </a:r>
          </a:p>
          <a:p>
            <a:pPr marL="742950" lvl="1" indent="-285750">
              <a:buClr>
                <a:schemeClr val="accent1"/>
              </a:buClr>
              <a:buFont typeface="Arial" panose="020B0604020202020204" pitchFamily="34" charset="0"/>
              <a:buChar char="•"/>
            </a:pPr>
            <a:r>
              <a:rPr lang="en-GB" dirty="0"/>
              <a:t> Logistic </a:t>
            </a:r>
            <a:r>
              <a:rPr lang="en-GB" dirty="0" err="1"/>
              <a:t>EuroSCORE</a:t>
            </a:r>
            <a:r>
              <a:rPr lang="en-GB" dirty="0"/>
              <a:t>: 197 lost entries</a:t>
            </a:r>
          </a:p>
          <a:p>
            <a:pPr marL="742950" lvl="1" indent="-285750">
              <a:buClr>
                <a:schemeClr val="accent1"/>
              </a:buClr>
              <a:buFont typeface="Arial" panose="020B0604020202020204" pitchFamily="34" charset="0"/>
              <a:buChar char="•"/>
            </a:pPr>
            <a:r>
              <a:rPr lang="en-GB" dirty="0"/>
              <a:t>Survival days and Death: 449 </a:t>
            </a:r>
            <a:r>
              <a:rPr lang="en-GB"/>
              <a:t>entries</a:t>
            </a:r>
            <a:r>
              <a:rPr lang="en-GB" dirty="0"/>
              <a:t>.</a:t>
            </a:r>
          </a:p>
          <a:p>
            <a:pPr>
              <a:buClr>
                <a:schemeClr val="accent1"/>
              </a:buClr>
            </a:pPr>
            <a:r>
              <a:rPr lang="en-GB" dirty="0">
                <a:ea typeface="+mn-lt"/>
                <a:cs typeface="+mn-lt"/>
              </a:rPr>
              <a:t>The lost data was </a:t>
            </a:r>
            <a:r>
              <a:rPr lang="en-GB">
                <a:ea typeface="+mn-lt"/>
                <a:cs typeface="+mn-lt"/>
              </a:rPr>
              <a:t>generally </a:t>
            </a:r>
            <a:r>
              <a:rPr lang="en-GB" dirty="0">
                <a:ea typeface="+mn-lt"/>
                <a:cs typeface="+mn-lt"/>
              </a:rPr>
              <a:t>dealt with by dropping them during</a:t>
            </a:r>
            <a:r>
              <a:rPr lang="en-GB">
                <a:ea typeface="+mn-lt"/>
                <a:cs typeface="+mn-lt"/>
              </a:rPr>
              <a:t> </a:t>
            </a:r>
            <a:r>
              <a:rPr lang="en-GB" dirty="0">
                <a:ea typeface="+mn-lt"/>
                <a:cs typeface="+mn-lt"/>
              </a:rPr>
              <a:t>the</a:t>
            </a:r>
            <a:r>
              <a:rPr lang="en-GB">
                <a:ea typeface="+mn-lt"/>
                <a:cs typeface="+mn-lt"/>
              </a:rPr>
              <a:t>  subsequent</a:t>
            </a:r>
            <a:r>
              <a:rPr lang="en-GB" dirty="0">
                <a:ea typeface="+mn-lt"/>
                <a:cs typeface="+mn-lt"/>
              </a:rPr>
              <a:t> analysis.</a:t>
            </a:r>
            <a:endParaRPr lang="en-GB">
              <a:ea typeface="+mn-lt"/>
              <a:cs typeface="+mn-lt"/>
            </a:endParaRPr>
          </a:p>
          <a:p>
            <a:pPr marL="285750" indent="-285750">
              <a:buClr>
                <a:schemeClr val="accent1"/>
              </a:buClr>
              <a:buFont typeface="Arial" panose="020B0604020202020204" pitchFamily="34" charset="0"/>
              <a:buChar char="•"/>
            </a:pPr>
            <a:r>
              <a:rPr lang="en-GB" b="1">
                <a:ea typeface="+mn-lt"/>
                <a:cs typeface="+mn-lt"/>
              </a:rPr>
              <a:t>In the two papers provided, the values found in Cox Models were different in each paper.</a:t>
            </a:r>
            <a:endParaRPr lang="en-GB" b="1"/>
          </a:p>
          <a:p>
            <a:pPr marL="285750" indent="-285750">
              <a:buClr>
                <a:schemeClr val="accent1"/>
              </a:buClr>
              <a:buFont typeface="Arial" panose="020B0604020202020204" pitchFamily="34" charset="0"/>
              <a:buChar char="•"/>
            </a:pPr>
            <a:r>
              <a:rPr lang="en-GB" b="1">
                <a:ea typeface="+mn-lt"/>
                <a:cs typeface="+mn-lt"/>
              </a:rPr>
              <a:t>Under “8-year survival curves”, the paper has overall survival curves in most places.</a:t>
            </a:r>
            <a:endParaRPr lang="en-GB" b="1"/>
          </a:p>
        </p:txBody>
      </p:sp>
    </p:spTree>
    <p:extLst>
      <p:ext uri="{BB962C8B-B14F-4D97-AF65-F5344CB8AC3E}">
        <p14:creationId xmlns:p14="http://schemas.microsoft.com/office/powerpoint/2010/main" val="35243603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Custom 40">
      <a:dk1>
        <a:srgbClr val="000000"/>
      </a:dk1>
      <a:lt1>
        <a:srgbClr val="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7C74AC6E914EBFC2EE0CF05455AF" ma:contentTypeVersion="2" ma:contentTypeDescription="Create a new document." ma:contentTypeScope="" ma:versionID="c340b2d23b3f7244715c031db5152ee0">
  <xsd:schema xmlns:xsd="http://www.w3.org/2001/XMLSchema" xmlns:xs="http://www.w3.org/2001/XMLSchema" xmlns:p="http://schemas.microsoft.com/office/2006/metadata/properties" xmlns:ns3="e25cb938-4f47-4670-b6ea-0a5af6bb6aef" targetNamespace="http://schemas.microsoft.com/office/2006/metadata/properties" ma:root="true" ma:fieldsID="af49169612d0e1144f687f6bd8dfff63" ns3:_="">
    <xsd:import namespace="e25cb938-4f47-4670-b6ea-0a5af6bb6ae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5cb938-4f47-4670-b6ea-0a5af6bb6a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C1B6B6-A2A6-43B1-B944-0CD3F6AD8139}">
  <ds:schemaRefs>
    <ds:schemaRef ds:uri="e25cb938-4f47-4670-b6ea-0a5af6bb6a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e25cb938-4f47-4670-b6ea-0a5af6bb6ae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{D3A08D21-4D81-45F8-88DE-1D3B79E3F381}tf11437505_win32</Template>
  <TotalTime>1</TotalTime>
  <Words>4954</Words>
  <Application>Microsoft Office PowerPoint</Application>
  <PresentationFormat>Widescreen</PresentationFormat>
  <Paragraphs>536</Paragraphs>
  <Slides>55</Slides>
  <Notes>7</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6" baseType="lpstr">
      <vt:lpstr>Arial</vt:lpstr>
      <vt:lpstr>Calibri</vt:lpstr>
      <vt:lpstr>Cambria Math</vt:lpstr>
      <vt:lpstr>Geo</vt:lpstr>
      <vt:lpstr>Georgia Pro Cond Light</vt:lpstr>
      <vt:lpstr>Speak Pro</vt:lpstr>
      <vt:lpstr>Times New Roman</vt:lpstr>
      <vt:lpstr>RetrospectVTI</vt:lpstr>
      <vt:lpstr>1_RetrospectVTI</vt:lpstr>
      <vt:lpstr>2_RetrospectVTI</vt:lpstr>
      <vt:lpstr>Equation</vt:lpstr>
      <vt:lpstr>Impact of Malnutrition On Adult Patients After Elective Cardiac Surgery</vt:lpstr>
      <vt:lpstr>Objectives</vt:lpstr>
      <vt:lpstr>Data  Description</vt:lpstr>
      <vt:lpstr>Data Description </vt:lpstr>
      <vt:lpstr>Data Description </vt:lpstr>
      <vt:lpstr>Data Description</vt:lpstr>
      <vt:lpstr>Data Description</vt:lpstr>
      <vt:lpstr>PowerPoint Presentation</vt:lpstr>
      <vt:lpstr>Data Discrepancies</vt:lpstr>
      <vt:lpstr>Data Analysis</vt:lpstr>
      <vt:lpstr>Data Analysis: Introduction</vt:lpstr>
      <vt:lpstr>Data Analysis: Introduction</vt:lpstr>
      <vt:lpstr>Data Analysis: ROC Curves</vt:lpstr>
      <vt:lpstr>Data Analysis: ROC Curves</vt:lpstr>
      <vt:lpstr>Data Analysis: Area Under an ROC Curve</vt:lpstr>
      <vt:lpstr>Data Analysis: Area Under an ROC Curve</vt:lpstr>
      <vt:lpstr>Data Analysis: Youden’s J Statistic</vt:lpstr>
      <vt:lpstr>Data Analysis: Youden’s J Statistic</vt:lpstr>
      <vt:lpstr>Data Analysis: Wilcoxon-Mann-Whitney U-Statistic test</vt:lpstr>
      <vt:lpstr>Data Analysis: Wilcoxon-Mann-Whitney U-Statistic test</vt:lpstr>
      <vt:lpstr>ROC plot with age as a factor against death (mixed cohort, OS)</vt:lpstr>
      <vt:lpstr>PowerPoint Presentation</vt:lpstr>
      <vt:lpstr>ROC plot with age as a factor against death</vt:lpstr>
      <vt:lpstr>Data Analysis: Conclusion</vt:lpstr>
      <vt:lpstr>PowerPoint Presentation</vt:lpstr>
      <vt:lpstr>PowerPoint Presentation</vt:lpstr>
      <vt:lpstr>PowerPoint Presentation</vt:lpstr>
      <vt:lpstr>Survival Analysis</vt:lpstr>
      <vt:lpstr>Survival Analysis: Introduction</vt:lpstr>
      <vt:lpstr>Survival Analysis: Introduction</vt:lpstr>
      <vt:lpstr>Survival Analysis: Kaplan Meier Curves</vt:lpstr>
      <vt:lpstr>Survival Analysis: Kaplan Meier Curves</vt:lpstr>
      <vt:lpstr>Kaplan Meier Curves of OS with respect to Malnutrition</vt:lpstr>
      <vt:lpstr>Survival Analysis: Log rank test</vt:lpstr>
      <vt:lpstr>Survival Analysis: Log rank test</vt:lpstr>
      <vt:lpstr>Survival Analysis: Cox Proportional Hazard Model</vt:lpstr>
      <vt:lpstr>Survival Analysis: Cox Proportional Hazard Models</vt:lpstr>
      <vt:lpstr>Survival Analysis: Cox Proportional Hazard Models</vt:lpstr>
      <vt:lpstr>Survival Analysis: Cox Proportional Hazard Model</vt:lpstr>
      <vt:lpstr>Survival Analysis: Cox Proportional Hazard Model</vt:lpstr>
      <vt:lpstr>PowerPoint Presentation</vt:lpstr>
      <vt:lpstr>Survival Analysis: Cox Proportional Hazard Model</vt:lpstr>
      <vt:lpstr>However, are we sure our models are valid?</vt:lpstr>
      <vt:lpstr>Survival Analysis: Schoenfeld Residual Test</vt:lpstr>
      <vt:lpstr>Survival Analysis: Schoenfeld Residual Test</vt:lpstr>
      <vt:lpstr>PowerPoint Presentation</vt:lpstr>
      <vt:lpstr>Survival Analysis: Schoenfeld Residual Test</vt:lpstr>
      <vt:lpstr>Linear Regression</vt:lpstr>
      <vt:lpstr>Linear Regression</vt:lpstr>
      <vt:lpstr>Conclusion</vt:lpstr>
      <vt:lpstr>Conclusion</vt:lpstr>
      <vt:lpstr>Limitations</vt:lpstr>
      <vt:lpstr>Limitations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Survival Analysis</dc:title>
  <dc:creator>Shreyash Kharat</dc:creator>
  <cp:lastModifiedBy>Pratichi Paramita</cp:lastModifiedBy>
  <cp:revision>1</cp:revision>
  <dcterms:created xsi:type="dcterms:W3CDTF">2021-12-09T07:13:09Z</dcterms:created>
  <dcterms:modified xsi:type="dcterms:W3CDTF">2021-12-15T18:24:47Z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0x0101002D097C74AC6E914EBFC2EE0CF05455AF</vt:lpwstr>
  </property>
</Properties>
</file>